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6"/>
  </p:notesMasterIdLst>
  <p:sldIdLst>
    <p:sldId id="256" r:id="rId2"/>
    <p:sldId id="268" r:id="rId3"/>
    <p:sldId id="269" r:id="rId4"/>
    <p:sldId id="301" r:id="rId5"/>
    <p:sldId id="302" r:id="rId6"/>
    <p:sldId id="257" r:id="rId7"/>
    <p:sldId id="271" r:id="rId8"/>
    <p:sldId id="373" r:id="rId9"/>
    <p:sldId id="371" r:id="rId10"/>
    <p:sldId id="370" r:id="rId11"/>
    <p:sldId id="372" r:id="rId12"/>
    <p:sldId id="274" r:id="rId13"/>
    <p:sldId id="275" r:id="rId14"/>
    <p:sldId id="277" r:id="rId15"/>
    <p:sldId id="278" r:id="rId16"/>
    <p:sldId id="280" r:id="rId17"/>
    <p:sldId id="282" r:id="rId18"/>
    <p:sldId id="281" r:id="rId19"/>
    <p:sldId id="279" r:id="rId20"/>
    <p:sldId id="276" r:id="rId21"/>
    <p:sldId id="284" r:id="rId22"/>
    <p:sldId id="285" r:id="rId23"/>
    <p:sldId id="286" r:id="rId24"/>
    <p:sldId id="292" r:id="rId25"/>
    <p:sldId id="332" r:id="rId26"/>
    <p:sldId id="290" r:id="rId27"/>
    <p:sldId id="291" r:id="rId28"/>
    <p:sldId id="289" r:id="rId29"/>
    <p:sldId id="293" r:id="rId30"/>
    <p:sldId id="334" r:id="rId31"/>
    <p:sldId id="333" r:id="rId32"/>
    <p:sldId id="336" r:id="rId33"/>
    <p:sldId id="335" r:id="rId34"/>
    <p:sldId id="294" r:id="rId35"/>
    <p:sldId id="264" r:id="rId36"/>
    <p:sldId id="337" r:id="rId37"/>
    <p:sldId id="295" r:id="rId38"/>
    <p:sldId id="265" r:id="rId39"/>
    <p:sldId id="297" r:id="rId40"/>
    <p:sldId id="359" r:id="rId41"/>
    <p:sldId id="360" r:id="rId42"/>
    <p:sldId id="361" r:id="rId43"/>
    <p:sldId id="364" r:id="rId44"/>
    <p:sldId id="362" r:id="rId45"/>
    <p:sldId id="365" r:id="rId46"/>
    <p:sldId id="363" r:id="rId47"/>
    <p:sldId id="366" r:id="rId48"/>
    <p:sldId id="298" r:id="rId49"/>
    <p:sldId id="374" r:id="rId50"/>
    <p:sldId id="377" r:id="rId51"/>
    <p:sldId id="299" r:id="rId52"/>
    <p:sldId id="338" r:id="rId53"/>
    <p:sldId id="340" r:id="rId54"/>
    <p:sldId id="303" r:id="rId55"/>
    <p:sldId id="304" r:id="rId56"/>
    <p:sldId id="305" r:id="rId57"/>
    <p:sldId id="306" r:id="rId58"/>
    <p:sldId id="307" r:id="rId59"/>
    <p:sldId id="339" r:id="rId60"/>
    <p:sldId id="258" r:id="rId61"/>
    <p:sldId id="259" r:id="rId62"/>
    <p:sldId id="261" r:id="rId63"/>
    <p:sldId id="353" r:id="rId64"/>
    <p:sldId id="341" r:id="rId65"/>
    <p:sldId id="342" r:id="rId66"/>
    <p:sldId id="343" r:id="rId67"/>
    <p:sldId id="344" r:id="rId68"/>
    <p:sldId id="345" r:id="rId69"/>
    <p:sldId id="346" r:id="rId70"/>
    <p:sldId id="347" r:id="rId71"/>
    <p:sldId id="348" r:id="rId72"/>
    <p:sldId id="349" r:id="rId73"/>
    <p:sldId id="267" r:id="rId74"/>
    <p:sldId id="327" r:id="rId75"/>
    <p:sldId id="266" r:id="rId76"/>
    <p:sldId id="329" r:id="rId77"/>
    <p:sldId id="330" r:id="rId78"/>
    <p:sldId id="331" r:id="rId79"/>
    <p:sldId id="354" r:id="rId80"/>
    <p:sldId id="369" r:id="rId81"/>
    <p:sldId id="367" r:id="rId82"/>
    <p:sldId id="368" r:id="rId83"/>
    <p:sldId id="308" r:id="rId84"/>
    <p:sldId id="310" r:id="rId85"/>
    <p:sldId id="311" r:id="rId86"/>
    <p:sldId id="375" r:id="rId87"/>
    <p:sldId id="358" r:id="rId88"/>
    <p:sldId id="357" r:id="rId89"/>
    <p:sldId id="312" r:id="rId90"/>
    <p:sldId id="313" r:id="rId91"/>
    <p:sldId id="316" r:id="rId92"/>
    <p:sldId id="318" r:id="rId93"/>
    <p:sldId id="317" r:id="rId94"/>
    <p:sldId id="314" r:id="rId95"/>
    <p:sldId id="319" r:id="rId96"/>
    <p:sldId id="376" r:id="rId97"/>
    <p:sldId id="321" r:id="rId98"/>
    <p:sldId id="355" r:id="rId99"/>
    <p:sldId id="356" r:id="rId100"/>
    <p:sldId id="322" r:id="rId101"/>
    <p:sldId id="323" r:id="rId102"/>
    <p:sldId id="324" r:id="rId103"/>
    <p:sldId id="325" r:id="rId104"/>
    <p:sldId id="326" r:id="rId10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88493" autoAdjust="0"/>
  </p:normalViewPr>
  <p:slideViewPr>
    <p:cSldViewPr snapToGrid="0">
      <p:cViewPr varScale="1">
        <p:scale>
          <a:sx n="80" d="100"/>
          <a:sy n="80" d="100"/>
        </p:scale>
        <p:origin x="120" y="7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057143-048B-48AA-9531-A9307A21000E}" type="datetimeFigureOut">
              <a:rPr lang="en-US" smtClean="0"/>
              <a:t>10/14/2016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38D481-02A2-4AC2-893A-D4ED6BC83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756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Объяснить</a:t>
            </a:r>
            <a:r>
              <a:rPr lang="ru-RU" baseline="0" dirty="0" smtClean="0"/>
              <a:t> что код бегущий на драйвере бежит на одной машине, которая выбрана как мастер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E57221-7A3E-47A9-B4E4-E80D56EF81F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785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Объяснить</a:t>
            </a:r>
            <a:r>
              <a:rPr lang="ru-RU" baseline="0" dirty="0" smtClean="0"/>
              <a:t> что код бегущий на драйвере бежит на одной машине, которая выбрана как мастер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E57221-7A3E-47A9-B4E4-E80D56EF81F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812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Sample </a:t>
            </a:r>
            <a:r>
              <a:rPr lang="ru-RU" dirty="0" smtClean="0"/>
              <a:t>как</a:t>
            </a:r>
            <a:r>
              <a:rPr lang="ru-RU" baseline="0" dirty="0" smtClean="0"/>
              <a:t> </a:t>
            </a:r>
            <a:r>
              <a:rPr lang="en-US" baseline="0" dirty="0" smtClean="0"/>
              <a:t>take</a:t>
            </a:r>
            <a:r>
              <a:rPr lang="ru-RU" baseline="0" dirty="0" smtClean="0"/>
              <a:t>, но на кластере, только возвращает </a:t>
            </a:r>
            <a:r>
              <a:rPr lang="en-US" baseline="0" dirty="0" smtClean="0"/>
              <a:t>RDD, </a:t>
            </a:r>
            <a:r>
              <a:rPr lang="ru-RU" baseline="0" dirty="0" smtClean="0"/>
              <a:t>причем они не будут одинаковыми</a:t>
            </a:r>
          </a:p>
          <a:p>
            <a:r>
              <a:rPr lang="en-US" baseline="0" dirty="0" err="1" smtClean="0"/>
              <a:t>withReplacement</a:t>
            </a:r>
            <a:r>
              <a:rPr lang="en-US" baseline="0" dirty="0" smtClean="0"/>
              <a:t> – </a:t>
            </a:r>
            <a:r>
              <a:rPr lang="ru-RU" baseline="0" dirty="0" smtClean="0"/>
              <a:t>могут быть одинаковые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E57221-7A3E-47A9-B4E4-E80D56EF81F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251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Нарушение инверсии контроля</a:t>
            </a:r>
          </a:p>
          <a:p>
            <a:r>
              <a:rPr lang="ru-RU" dirty="0" smtClean="0"/>
              <a:t>Много копи паста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8D481-02A2-4AC2-893A-D4ED6BC83366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87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4F6CD-3227-46EB-B415-B3B0C9538337}" type="datetimeFigureOut">
              <a:rPr lang="en-US" smtClean="0"/>
              <a:t>10/14/2016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059A1-5AB0-41D1-BA99-06CD891E9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64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4F6CD-3227-46EB-B415-B3B0C9538337}" type="datetimeFigureOut">
              <a:rPr lang="en-US" smtClean="0"/>
              <a:t>10/14/2016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059A1-5AB0-41D1-BA99-06CD891E9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478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4F6CD-3227-46EB-B415-B3B0C9538337}" type="datetimeFigureOut">
              <a:rPr lang="en-US" smtClean="0"/>
              <a:t>10/14/2016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059A1-5AB0-41D1-BA99-06CD891E9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25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4F6CD-3227-46EB-B415-B3B0C9538337}" type="datetimeFigureOut">
              <a:rPr lang="en-US" smtClean="0"/>
              <a:t>10/14/2016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059A1-5AB0-41D1-BA99-06CD891E9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875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4F6CD-3227-46EB-B415-B3B0C9538337}" type="datetimeFigureOut">
              <a:rPr lang="en-US" smtClean="0"/>
              <a:t>10/14/2016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059A1-5AB0-41D1-BA99-06CD891E9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073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4F6CD-3227-46EB-B415-B3B0C9538337}" type="datetimeFigureOut">
              <a:rPr lang="en-US" smtClean="0"/>
              <a:t>10/14/2016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059A1-5AB0-41D1-BA99-06CD891E9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911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4F6CD-3227-46EB-B415-B3B0C9538337}" type="datetimeFigureOut">
              <a:rPr lang="en-US" smtClean="0"/>
              <a:t>10/14/2016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059A1-5AB0-41D1-BA99-06CD891E9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13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4F6CD-3227-46EB-B415-B3B0C9538337}" type="datetimeFigureOut">
              <a:rPr lang="en-US" smtClean="0"/>
              <a:t>10/14/2016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059A1-5AB0-41D1-BA99-06CD891E9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956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4F6CD-3227-46EB-B415-B3B0C9538337}" type="datetimeFigureOut">
              <a:rPr lang="en-US" smtClean="0"/>
              <a:t>10/14/2016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059A1-5AB0-41D1-BA99-06CD891E9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88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4F6CD-3227-46EB-B415-B3B0C9538337}" type="datetimeFigureOut">
              <a:rPr lang="en-US" smtClean="0"/>
              <a:t>10/14/2016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059A1-5AB0-41D1-BA99-06CD891E9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878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4F6CD-3227-46EB-B415-B3B0C9538337}" type="datetimeFigureOut">
              <a:rPr lang="en-US" smtClean="0"/>
              <a:t>10/14/2016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059A1-5AB0-41D1-BA99-06CD891E9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769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14F6CD-3227-46EB-B415-B3B0C9538337}" type="datetimeFigureOut">
              <a:rPr lang="en-US" smtClean="0"/>
              <a:t>10/14/2016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059A1-5AB0-41D1-BA99-06CD891E9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981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gif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-1373701"/>
            <a:ext cx="9144000" cy="2387600"/>
          </a:xfrm>
        </p:spPr>
        <p:txBody>
          <a:bodyPr/>
          <a:lstStyle/>
          <a:p>
            <a:r>
              <a:rPr lang="ru-RU" dirty="0" smtClean="0"/>
              <a:t>Мифы о Спарке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Евгений Борисов</a:t>
            </a:r>
          </a:p>
          <a:p>
            <a:endParaRPr lang="en-US" dirty="0"/>
          </a:p>
        </p:txBody>
      </p:sp>
      <p:pic>
        <p:nvPicPr>
          <p:cNvPr id="1026" name="Picture 2" descr="https://imgflip.com/s/meme/Brace-Yourselves-X-is-Com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846" y="970462"/>
            <a:ext cx="6863061" cy="5263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74358" y="5344170"/>
            <a:ext cx="108080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cap="all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anose="020B0806030902050204" pitchFamily="34" charset="0"/>
              </a:rPr>
              <a:t>Крепитесь, </a:t>
            </a:r>
            <a:r>
              <a:rPr lang="en-US" sz="6600" cap="all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anose="020B0806030902050204" pitchFamily="34" charset="0"/>
              </a:rPr>
              <a:t>Big Data </a:t>
            </a:r>
            <a:r>
              <a:rPr lang="ru-RU" sz="6600" cap="all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anose="020B0806030902050204" pitchFamily="34" charset="0"/>
              </a:rPr>
              <a:t>близко</a:t>
            </a:r>
            <a:endParaRPr lang="en-US" sz="6600" cap="all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40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842" name="Picture 2" descr="http://www.dmitrysmor.ru/upload/images/big/100_velikih-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2" b="20814"/>
          <a:stretch/>
        </p:blipFill>
        <p:spPr bwMode="auto">
          <a:xfrm>
            <a:off x="1057836" y="32773"/>
            <a:ext cx="10295964" cy="681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48263" y="165360"/>
            <a:ext cx="9014006" cy="840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5400" cap="all" dirty="0" smtClean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anose="020B0806030902050204" pitchFamily="34" charset="0"/>
              </a:rPr>
              <a:t>Если гора не идёт к Магомету</a:t>
            </a:r>
            <a:endParaRPr lang="en-US" sz="5400" cap="all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98815" y="5427642"/>
            <a:ext cx="8839279" cy="840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5400" cap="all" dirty="0" smtClean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anose="020B0806030902050204" pitchFamily="34" charset="0"/>
              </a:rPr>
              <a:t>Значит Магомета отпустило</a:t>
            </a:r>
            <a:endParaRPr lang="en-US" sz="5400" cap="all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26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Итоги и выводы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Hadoop</a:t>
            </a:r>
            <a:r>
              <a:rPr lang="ru-RU" dirty="0" smtClean="0"/>
              <a:t> нуждается в Спарке, а не наоборот</a:t>
            </a:r>
          </a:p>
          <a:p>
            <a:r>
              <a:rPr lang="ru-RU" dirty="0" smtClean="0"/>
              <a:t>Можно отлично обойтись без Скалы</a:t>
            </a:r>
          </a:p>
          <a:p>
            <a:r>
              <a:rPr lang="ru-RU" dirty="0" smtClean="0"/>
              <a:t>Можно использовать привычный вам подход:</a:t>
            </a:r>
          </a:p>
          <a:p>
            <a:pPr lvl="1"/>
            <a:r>
              <a:rPr lang="ru-RU" dirty="0" smtClean="0"/>
              <a:t>Инверсия контроля, </a:t>
            </a:r>
            <a:r>
              <a:rPr lang="en-US" dirty="0" smtClean="0"/>
              <a:t>Spring, </a:t>
            </a:r>
            <a:r>
              <a:rPr lang="ru-RU" dirty="0" smtClean="0"/>
              <a:t>Шаблоны проектирования</a:t>
            </a:r>
          </a:p>
          <a:p>
            <a:r>
              <a:rPr lang="ru-RU" dirty="0" smtClean="0"/>
              <a:t>Можно прекрасно писать тесты</a:t>
            </a:r>
          </a:p>
          <a:p>
            <a:r>
              <a:rPr lang="ru-RU" dirty="0" smtClean="0"/>
              <a:t>Можно везде (</a:t>
            </a:r>
            <a:r>
              <a:rPr lang="ru-RU" strike="sngStrike" dirty="0" smtClean="0"/>
              <a:t>ну почти</a:t>
            </a:r>
            <a:r>
              <a:rPr lang="ru-RU" dirty="0" smtClean="0"/>
              <a:t>) пользоваться </a:t>
            </a:r>
            <a:r>
              <a:rPr lang="ru-RU" dirty="0" err="1" smtClean="0"/>
              <a:t>Датафрэймами</a:t>
            </a:r>
            <a:r>
              <a:rPr lang="ru-RU" dirty="0" smtClean="0"/>
              <a:t> </a:t>
            </a:r>
            <a:endParaRPr lang="ru-RU" dirty="0"/>
          </a:p>
          <a:p>
            <a:r>
              <a:rPr lang="ru-RU" dirty="0" smtClean="0"/>
              <a:t>И главное: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23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76939" y="0"/>
            <a:ext cx="16138107" cy="68915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2192" y="2713837"/>
            <a:ext cx="8734425" cy="152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2427" y="2813055"/>
            <a:ext cx="10515600" cy="1325563"/>
          </a:xfrm>
        </p:spPr>
        <p:txBody>
          <a:bodyPr>
            <a:normAutofit/>
          </a:bodyPr>
          <a:lstStyle/>
          <a:p>
            <a:r>
              <a:rPr lang="en-US" sz="7200" i="1" dirty="0" smtClean="0"/>
              <a:t>Pink Floyd </a:t>
            </a:r>
            <a:r>
              <a:rPr lang="ru-RU" sz="7200" i="1" dirty="0" smtClean="0"/>
              <a:t>не попса!!!</a:t>
            </a:r>
            <a:endParaRPr lang="en-US" sz="7200" i="1" dirty="0"/>
          </a:p>
        </p:txBody>
      </p:sp>
    </p:spTree>
    <p:extLst>
      <p:ext uri="{BB962C8B-B14F-4D97-AF65-F5344CB8AC3E}">
        <p14:creationId xmlns:p14="http://schemas.microsoft.com/office/powerpoint/2010/main" val="352582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Спасибо Баруху и Егору за предоставленные фото</a:t>
            </a:r>
            <a:endParaRPr lang="en-US" sz="3600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2" t="18573" r="522" b="391"/>
          <a:stretch/>
        </p:blipFill>
        <p:spPr>
          <a:xfrm>
            <a:off x="838200" y="2301766"/>
            <a:ext cx="3574851" cy="3862582"/>
          </a:xfrm>
          <a:prstGeom prst="rect">
            <a:avLst/>
          </a:prstGeom>
        </p:spPr>
      </p:pic>
      <p:pic>
        <p:nvPicPr>
          <p:cNvPr id="6" name="Picture 2" descr="http://wersm.com/wp-content/uploads/2015/06/wersm-mozart-not-impressed-657x360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59"/>
          <a:stretch/>
        </p:blipFill>
        <p:spPr bwMode="auto">
          <a:xfrm>
            <a:off x="4844099" y="2301766"/>
            <a:ext cx="6579816" cy="3862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4973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/>
              <a:t>Спасибо моей дочке за предоставленные тексты песен</a:t>
            </a:r>
            <a:endParaRPr lang="en-US" sz="32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30025" y="2022926"/>
            <a:ext cx="2162175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03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https://spagettikoodi.files.wordpress.com/2011/02/img_906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14"/>
          <a:stretch/>
        </p:blipFill>
        <p:spPr bwMode="auto">
          <a:xfrm>
            <a:off x="314037" y="0"/>
            <a:ext cx="113434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240485" y="5304089"/>
            <a:ext cx="80171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chemeClr val="bg1"/>
                </a:solidFill>
                <a:latin typeface="Tahoma" panose="020B0604030504040204" pitchFamily="34" charset="0"/>
              </a:rPr>
              <a:t>Все </a:t>
            </a:r>
            <a:r>
              <a:rPr lang="ru-RU" sz="2400" b="1" i="1" dirty="0" smtClean="0">
                <a:solidFill>
                  <a:schemeClr val="bg1"/>
                </a:solidFill>
                <a:latin typeface="Tahoma" panose="020B0604030504040204" pitchFamily="34" charset="0"/>
              </a:rPr>
              <a:t>остальные персонажи </a:t>
            </a:r>
            <a:r>
              <a:rPr lang="ru-RU" sz="2400" b="1" i="1" dirty="0">
                <a:solidFill>
                  <a:schemeClr val="bg1"/>
                </a:solidFill>
                <a:latin typeface="Tahoma" panose="020B0604030504040204" pitchFamily="34" charset="0"/>
              </a:rPr>
              <a:t>вымышлены</a:t>
            </a:r>
            <a:r>
              <a:rPr lang="ru-RU" sz="2400" b="1" i="1" dirty="0" smtClean="0">
                <a:solidFill>
                  <a:schemeClr val="bg1"/>
                </a:solidFill>
                <a:latin typeface="Tahoma" panose="020B0604030504040204" pitchFamily="34" charset="0"/>
              </a:rPr>
              <a:t>,</a:t>
            </a:r>
            <a:br>
              <a:rPr lang="ru-RU" sz="2400" b="1" i="1" dirty="0" smtClean="0">
                <a:solidFill>
                  <a:schemeClr val="bg1"/>
                </a:solidFill>
                <a:latin typeface="Tahoma" panose="020B0604030504040204" pitchFamily="34" charset="0"/>
              </a:rPr>
            </a:br>
            <a:r>
              <a:rPr lang="ru-RU" sz="2400" b="1" i="1" dirty="0" smtClean="0">
                <a:solidFill>
                  <a:schemeClr val="bg1"/>
                </a:solidFill>
                <a:latin typeface="Tahoma" panose="020B0604030504040204" pitchFamily="34" charset="0"/>
              </a:rPr>
              <a:t>любое </a:t>
            </a:r>
            <a:r>
              <a:rPr lang="ru-RU" sz="2400" b="1" i="1" dirty="0">
                <a:solidFill>
                  <a:schemeClr val="bg1"/>
                </a:solidFill>
                <a:latin typeface="Tahoma" panose="020B0604030504040204" pitchFamily="34" charset="0"/>
              </a:rPr>
              <a:t>сходство с реальными людьми случайно!</a:t>
            </a:r>
            <a:endParaRPr lang="ru-RU" sz="2400" b="1" i="1" dirty="0">
              <a:solidFill>
                <a:schemeClr val="bg1"/>
              </a:solidFill>
              <a:effectLst/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73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955694" cy="1325563"/>
          </a:xfrm>
        </p:spPr>
        <p:txBody>
          <a:bodyPr/>
          <a:lstStyle/>
          <a:p>
            <a:r>
              <a:rPr lang="ru-RU" dirty="0" smtClean="0"/>
              <a:t>Говно ваш </a:t>
            </a:r>
            <a:r>
              <a:rPr lang="en-US" dirty="0" smtClean="0"/>
              <a:t>Hadoop</a:t>
            </a:r>
            <a:endParaRPr lang="en-US" dirty="0"/>
          </a:p>
        </p:txBody>
      </p:sp>
      <p:pic>
        <p:nvPicPr>
          <p:cNvPr id="5" name="Picture 8" descr="http://f.mypage.ru/adfad709073b2ce079d16a4cdfe22e6d_5d290462a9416dcb27b636365ee6c49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4"/>
          <a:stretch/>
        </p:blipFill>
        <p:spPr bwMode="auto">
          <a:xfrm>
            <a:off x="5461033" y="2301766"/>
            <a:ext cx="5815271" cy="3862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2" t="18573" r="522" b="391"/>
          <a:stretch/>
        </p:blipFill>
        <p:spPr>
          <a:xfrm>
            <a:off x="838200" y="2301766"/>
            <a:ext cx="3574851" cy="386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62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Да </a:t>
            </a:r>
            <a:r>
              <a:rPr lang="ru-RU" dirty="0" err="1" smtClean="0"/>
              <a:t>да</a:t>
            </a:r>
            <a:r>
              <a:rPr lang="ru-RU" dirty="0" smtClean="0"/>
              <a:t>, это тот же человек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8450" y="2010569"/>
            <a:ext cx="6515100" cy="398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80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 при чём тут </a:t>
            </a:r>
            <a:r>
              <a:rPr lang="en-US" dirty="0" smtClean="0"/>
              <a:t>Hadoop</a:t>
            </a:r>
            <a:r>
              <a:rPr lang="ru-RU" dirty="0"/>
              <a:t>?</a:t>
            </a:r>
            <a:endParaRPr lang="en-US" dirty="0"/>
          </a:p>
        </p:txBody>
      </p:sp>
      <p:pic>
        <p:nvPicPr>
          <p:cNvPr id="4" name="Picture 6" descr="http://inside-bigdata.com/wp-content/uploads/2014/07/Databricks_stack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527" y="1825625"/>
            <a:ext cx="579894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404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0535" y="0"/>
            <a:ext cx="10515600" cy="1325563"/>
          </a:xfrm>
        </p:spPr>
        <p:txBody>
          <a:bodyPr/>
          <a:lstStyle/>
          <a:p>
            <a:r>
              <a:rPr lang="en-US" dirty="0" smtClean="0"/>
              <a:t>Spark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0535" y="1325563"/>
            <a:ext cx="10515600" cy="4712772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Развитие</a:t>
            </a:r>
            <a:endParaRPr lang="en-US" dirty="0" smtClean="0"/>
          </a:p>
          <a:p>
            <a:pPr lvl="1"/>
            <a:r>
              <a:rPr lang="ru-RU" dirty="0" smtClean="0"/>
              <a:t>Идея зародилась в </a:t>
            </a:r>
            <a:r>
              <a:rPr lang="en-US" dirty="0" smtClean="0"/>
              <a:t>UC Berkeley </a:t>
            </a:r>
            <a:r>
              <a:rPr lang="ru-RU" dirty="0" smtClean="0"/>
              <a:t>примерно в </a:t>
            </a:r>
            <a:r>
              <a:rPr lang="en-US" dirty="0" smtClean="0"/>
              <a:t>2009</a:t>
            </a:r>
          </a:p>
          <a:p>
            <a:pPr lvl="1"/>
            <a:r>
              <a:rPr lang="ru-RU" dirty="0" smtClean="0"/>
              <a:t>Первый релиз в </a:t>
            </a:r>
            <a:r>
              <a:rPr lang="en-US" dirty="0" smtClean="0"/>
              <a:t>2012</a:t>
            </a:r>
          </a:p>
          <a:p>
            <a:pPr lvl="1"/>
            <a:r>
              <a:rPr lang="ru-RU" dirty="0" smtClean="0"/>
              <a:t>В января </a:t>
            </a:r>
            <a:r>
              <a:rPr lang="en-US" dirty="0" smtClean="0"/>
              <a:t>2016</a:t>
            </a:r>
            <a:r>
              <a:rPr lang="ru-RU" dirty="0" smtClean="0"/>
              <a:t> </a:t>
            </a:r>
            <a:r>
              <a:rPr lang="en-US" dirty="0" smtClean="0"/>
              <a:t>Spark 1.6</a:t>
            </a:r>
            <a:endParaRPr lang="en-US" dirty="0" smtClean="0"/>
          </a:p>
          <a:p>
            <a:pPr lvl="1"/>
            <a:r>
              <a:rPr lang="ru-RU" dirty="0" smtClean="0"/>
              <a:t>Недавно вышел </a:t>
            </a:r>
            <a:r>
              <a:rPr lang="en-US" dirty="0" smtClean="0"/>
              <a:t>Spark 2.0.1 – </a:t>
            </a:r>
            <a:r>
              <a:rPr lang="ru-RU" dirty="0" smtClean="0"/>
              <a:t>но я бы подождал ещё</a:t>
            </a:r>
            <a:endParaRPr lang="en-US" dirty="0" smtClean="0"/>
          </a:p>
          <a:p>
            <a:pPr lvl="1"/>
            <a:r>
              <a:rPr lang="ru-RU" dirty="0" smtClean="0"/>
              <a:t>Сегодня </a:t>
            </a:r>
            <a:r>
              <a:rPr lang="en-US" dirty="0" smtClean="0"/>
              <a:t>Spark 1.6.2</a:t>
            </a:r>
            <a:endParaRPr lang="en-US" sz="1000" dirty="0" smtClean="0"/>
          </a:p>
          <a:p>
            <a:r>
              <a:rPr lang="ru-RU" dirty="0" smtClean="0"/>
              <a:t>Написан на скале</a:t>
            </a:r>
            <a:r>
              <a:rPr lang="he-IL" dirty="0" smtClean="0"/>
              <a:t> </a:t>
            </a:r>
            <a:r>
              <a:rPr lang="ru-RU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1100" dirty="0" smtClean="0"/>
          </a:p>
          <a:p>
            <a:r>
              <a:rPr lang="ru-RU" dirty="0" smtClean="0"/>
              <a:t>Есть </a:t>
            </a:r>
            <a:r>
              <a:rPr lang="en-US" dirty="0" smtClean="0"/>
              <a:t>API </a:t>
            </a:r>
            <a:r>
              <a:rPr lang="ru-RU" dirty="0" smtClean="0"/>
              <a:t>для</a:t>
            </a:r>
            <a:endParaRPr lang="en-US" dirty="0" smtClean="0"/>
          </a:p>
          <a:p>
            <a:pPr lvl="1"/>
            <a:r>
              <a:rPr lang="en-US" dirty="0" smtClean="0"/>
              <a:t>Scala, Python, Java, Java 8, R</a:t>
            </a:r>
            <a:endParaRPr lang="ru-RU" dirty="0" smtClean="0"/>
          </a:p>
          <a:p>
            <a:r>
              <a:rPr lang="ru-RU" dirty="0"/>
              <a:t>Где писать</a:t>
            </a:r>
          </a:p>
          <a:p>
            <a:pPr lvl="1"/>
            <a:r>
              <a:rPr lang="en-US" dirty="0" err="1"/>
              <a:t>InteliJ</a:t>
            </a:r>
            <a:r>
              <a:rPr lang="en-US" dirty="0"/>
              <a:t>, Eclipse, </a:t>
            </a:r>
            <a:r>
              <a:rPr lang="en-US" dirty="0" smtClean="0"/>
              <a:t>Spark</a:t>
            </a:r>
            <a:r>
              <a:rPr lang="ru-RU" dirty="0" smtClean="0"/>
              <a:t>-</a:t>
            </a:r>
            <a:r>
              <a:rPr lang="en-US" dirty="0" smtClean="0"/>
              <a:t>shell, Notebooks</a:t>
            </a:r>
            <a:br>
              <a:rPr lang="en-US" dirty="0" smtClean="0"/>
            </a:br>
            <a:endParaRPr lang="en-US" sz="1100" dirty="0" smtClean="0"/>
          </a:p>
          <a:p>
            <a:r>
              <a:rPr lang="ru-RU" dirty="0" smtClean="0"/>
              <a:t>Запускать </a:t>
            </a:r>
            <a:endParaRPr lang="en-US" dirty="0" smtClean="0"/>
          </a:p>
          <a:p>
            <a:pPr lvl="1"/>
            <a:r>
              <a:rPr lang="en-US" dirty="0" smtClean="0"/>
              <a:t>Spark-Shell, Notebooks, Spark-submit</a:t>
            </a:r>
            <a:endParaRPr lang="ru-RU" dirty="0" smtClean="0"/>
          </a:p>
          <a:p>
            <a:pPr lvl="1"/>
            <a:r>
              <a:rPr lang="ru-RU" dirty="0" smtClean="0"/>
              <a:t>Как обычную Джаву</a:t>
            </a:r>
          </a:p>
          <a:p>
            <a:r>
              <a:rPr lang="ru-RU" dirty="0" smtClean="0"/>
              <a:t>Что нужно чтобы можно было запускать на кластере</a:t>
            </a:r>
          </a:p>
          <a:p>
            <a:pPr lvl="1"/>
            <a:r>
              <a:rPr lang="ru-RU" dirty="0" smtClean="0"/>
              <a:t>Какой-нибудь </a:t>
            </a:r>
            <a:r>
              <a:rPr lang="en-US" dirty="0" smtClean="0"/>
              <a:t>cluster manager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358237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0888" y="0"/>
            <a:ext cx="10515600" cy="1325563"/>
          </a:xfrm>
        </p:spPr>
        <p:txBody>
          <a:bodyPr/>
          <a:lstStyle/>
          <a:p>
            <a:r>
              <a:rPr lang="ru-RU" dirty="0" smtClean="0"/>
              <a:t>Как оно работает на кластере</a:t>
            </a:r>
            <a:endParaRPr lang="en-US" dirty="0"/>
          </a:p>
        </p:txBody>
      </p:sp>
      <p:pic>
        <p:nvPicPr>
          <p:cNvPr id="8194" name="Picture 2" descr="http://spark.apache.org/docs/latest/img/cluster-overview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872" y="1481529"/>
            <a:ext cx="9473184" cy="454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120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bighadoop.files.wordpress.com/2014/04/spark-architecture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968"/>
          <a:stretch/>
        </p:blipFill>
        <p:spPr bwMode="auto">
          <a:xfrm>
            <a:off x="1575922" y="1219730"/>
            <a:ext cx="8244790" cy="174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702966" y="1299"/>
            <a:ext cx="982350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Driver, driver, </a:t>
            </a:r>
            <a:r>
              <a:rPr lang="ru-RU" dirty="0" smtClean="0"/>
              <a:t>а что такое </a:t>
            </a:r>
            <a:r>
              <a:rPr lang="en-US" dirty="0" smtClean="0"/>
              <a:t>driver?</a:t>
            </a:r>
            <a:endParaRPr lang="en-US" dirty="0"/>
          </a:p>
        </p:txBody>
      </p:sp>
      <p:pic>
        <p:nvPicPr>
          <p:cNvPr id="4098" name="Picture 2" descr="http://france-films.net/wp-content/uploads/films/taksi_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994" y="3152920"/>
            <a:ext cx="323850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s.hswstatic.com/gif/update-drivers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867" y="2676042"/>
            <a:ext cx="3429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://www.pcsnellermaken.nl/wp-content/uploads/2011/04/update-driver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159" y="2235129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814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в данном контексте значит </a:t>
            </a:r>
            <a:r>
              <a:rPr lang="en-US" dirty="0" smtClean="0"/>
              <a:t>Driver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Driver program - The process running the main() function of the application and creating the </a:t>
            </a:r>
            <a:r>
              <a:rPr lang="en-US" dirty="0" err="1" smtClean="0"/>
              <a:t>SparkContext</a:t>
            </a:r>
            <a:endParaRPr lang="en-US" dirty="0" smtClean="0"/>
          </a:p>
          <a:p>
            <a:r>
              <a:rPr lang="ru-RU" dirty="0" smtClean="0"/>
              <a:t>Приложение, которое </a:t>
            </a:r>
            <a:r>
              <a:rPr lang="ru-RU" dirty="0"/>
              <a:t>делает запросы к спарку</a:t>
            </a:r>
            <a:r>
              <a:rPr lang="ru-RU" dirty="0" smtClean="0"/>
              <a:t>.</a:t>
            </a:r>
          </a:p>
          <a:p>
            <a:r>
              <a:rPr lang="ru-RU" dirty="0" smtClean="0"/>
              <a:t>Как </a:t>
            </a:r>
            <a:r>
              <a:rPr lang="en-US" dirty="0" smtClean="0"/>
              <a:t>JDBC driver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5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Cluster manager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89402"/>
            <a:ext cx="10515600" cy="4351338"/>
          </a:xfrm>
        </p:spPr>
        <p:txBody>
          <a:bodyPr/>
          <a:lstStyle/>
          <a:p>
            <a:r>
              <a:rPr lang="en-US" dirty="0" smtClean="0"/>
              <a:t>Yarn	</a:t>
            </a:r>
          </a:p>
          <a:p>
            <a:endParaRPr lang="ru-RU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Mesos</a:t>
            </a:r>
            <a:endParaRPr lang="en-US" dirty="0"/>
          </a:p>
        </p:txBody>
      </p:sp>
      <p:pic>
        <p:nvPicPr>
          <p:cNvPr id="4" name="Picture 2" descr="http://twimgs.com/informationweek/galleries/automated/723/01_Hadoop_fu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253" y="1690688"/>
            <a:ext cx="1682200" cy="124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encrypted-tbn2.gstatic.com/images?q=tbn:ANd9GcSmDaoDb79-jP79OWmDvOQaDWCJSCtGB8yJIrvRpbfPlnhXr6T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253" y="3580670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 result for datasta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16547"/>
            <a:ext cx="5723238" cy="1182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3919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65100"/>
            <a:ext cx="10515600" cy="1325563"/>
          </a:xfrm>
        </p:spPr>
        <p:txBody>
          <a:bodyPr/>
          <a:lstStyle/>
          <a:p>
            <a:r>
              <a:rPr lang="en-US" dirty="0"/>
              <a:t>Spark with yarn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7012" y="1825625"/>
            <a:ext cx="7654903" cy="4351338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7041293" y="-285664"/>
            <a:ext cx="5078835" cy="34078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/>
              <a:t>Очень важно!</a:t>
            </a:r>
            <a:endParaRPr lang="en-US" sz="2400" b="1" dirty="0" smtClean="0"/>
          </a:p>
          <a:p>
            <a:r>
              <a:rPr lang="ru-RU" sz="2400" dirty="0"/>
              <a:t>Часть кода исполняется на кластере</a:t>
            </a:r>
          </a:p>
          <a:p>
            <a:r>
              <a:rPr lang="ru-RU" sz="2400" dirty="0"/>
              <a:t>Часть исполняется на драйвере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26053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4" y="297656"/>
            <a:ext cx="10515600" cy="1325563"/>
          </a:xfrm>
        </p:spPr>
        <p:txBody>
          <a:bodyPr/>
          <a:lstStyle/>
          <a:p>
            <a:r>
              <a:rPr lang="ru-RU" dirty="0" smtClean="0"/>
              <a:t>О себе</a:t>
            </a:r>
            <a:endParaRPr lang="en-US" dirty="0"/>
          </a:p>
        </p:txBody>
      </p:sp>
      <p:sp>
        <p:nvSpPr>
          <p:cNvPr id="4" name="Title 1"/>
          <p:cNvSpPr txBox="1">
            <a:spLocks noGrp="1"/>
          </p:cNvSpPr>
          <p:nvPr>
            <p:ph idx="1"/>
          </p:nvPr>
        </p:nvSpPr>
        <p:spPr>
          <a:xfrm>
            <a:off x="306355" y="1237797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 smtClean="0"/>
              <a:t>Пишу на </a:t>
            </a:r>
            <a:r>
              <a:rPr lang="ru-RU" sz="2800" b="1" dirty="0" err="1" smtClean="0"/>
              <a:t>джаве</a:t>
            </a:r>
            <a:r>
              <a:rPr lang="ru-RU" sz="2800" b="1" dirty="0" smtClean="0"/>
              <a:t> с 2001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 smtClean="0"/>
              <a:t>Преподаю </a:t>
            </a:r>
            <a:r>
              <a:rPr lang="ru-RU" sz="2800" b="1" dirty="0" err="1" smtClean="0"/>
              <a:t>джаву</a:t>
            </a:r>
            <a:r>
              <a:rPr lang="ru-RU" sz="2800" b="1" dirty="0" smtClean="0"/>
              <a:t> с 2003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 smtClean="0"/>
              <a:t>Консультирую с 2008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 err="1" smtClean="0"/>
              <a:t>Арихтектор</a:t>
            </a:r>
            <a:r>
              <a:rPr lang="ru-RU" sz="2800" b="1" dirty="0" smtClean="0"/>
              <a:t> с 2009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 smtClean="0"/>
              <a:t>Пилю </a:t>
            </a:r>
            <a:r>
              <a:rPr lang="ru-RU" sz="2800" b="1" dirty="0" err="1" smtClean="0"/>
              <a:t>стартап</a:t>
            </a:r>
            <a:r>
              <a:rPr lang="ru-RU" sz="2800" b="1" dirty="0" smtClean="0"/>
              <a:t> с 2014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 err="1" smtClean="0"/>
              <a:t>Техлид</a:t>
            </a:r>
            <a:r>
              <a:rPr lang="ru-RU" sz="2800" b="1" dirty="0" smtClean="0"/>
              <a:t> по </a:t>
            </a:r>
            <a:r>
              <a:rPr lang="ru-RU" sz="2800" b="1" dirty="0" err="1" smtClean="0"/>
              <a:t>биг</a:t>
            </a:r>
            <a:r>
              <a:rPr lang="ru-RU" sz="2800" b="1" dirty="0" smtClean="0"/>
              <a:t> дате с 2015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 smtClean="0"/>
              <a:t>Naya</a:t>
            </a:r>
            <a:r>
              <a:rPr lang="en-US" sz="2800" b="1" dirty="0" smtClean="0"/>
              <a:t> technologies c 2015</a:t>
            </a:r>
            <a:endParaRPr lang="ru-RU" sz="2800" b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/>
          </a:p>
        </p:txBody>
      </p:sp>
      <p:pic>
        <p:nvPicPr>
          <p:cNvPr id="5" name="Picture 2" descr="http://www.luxoft.com/upload/uf/0e6/me_javaone_720x36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8" r="17382"/>
          <a:stretch/>
        </p:blipFill>
        <p:spPr bwMode="auto">
          <a:xfrm>
            <a:off x="5800724" y="1690688"/>
            <a:ext cx="5553076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595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RDD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840992" cy="47130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Resilient</a:t>
            </a:r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2052" name="Picture 4" descr="http://www.kgionline.com/distributed-comput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179" y="2927943"/>
            <a:ext cx="2887189" cy="1939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472052" y="1816798"/>
            <a:ext cx="1813445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US" sz="2800" dirty="0"/>
              <a:t>Distributed</a:t>
            </a:r>
          </a:p>
        </p:txBody>
      </p:sp>
      <p:sp>
        <p:nvSpPr>
          <p:cNvPr id="5" name="Rectangle 4"/>
          <p:cNvSpPr/>
          <p:nvPr/>
        </p:nvSpPr>
        <p:spPr>
          <a:xfrm>
            <a:off x="9019403" y="1816799"/>
            <a:ext cx="1298753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en-US" sz="2800" dirty="0"/>
              <a:t>Dataset</a:t>
            </a:r>
          </a:p>
        </p:txBody>
      </p:sp>
      <p:pic>
        <p:nvPicPr>
          <p:cNvPr id="2056" name="Picture 8" descr="http://www.figuredetails.com/images/Hot-Toys-T1000-T2/T1000-Terminator-2-Preview-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77"/>
          <a:stretch/>
        </p:blipFill>
        <p:spPr bwMode="auto">
          <a:xfrm>
            <a:off x="209359" y="2980507"/>
            <a:ext cx="2714625" cy="316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8869585" y="3085588"/>
            <a:ext cx="1598387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ru-RU" sz="2800" b="1" dirty="0" smtClean="0">
                <a:solidFill>
                  <a:srgbClr val="00B0F0"/>
                </a:solidFill>
              </a:rPr>
              <a:t>+-</a:t>
            </a:r>
            <a:r>
              <a:rPr lang="en-US" sz="2800" b="1" dirty="0" smtClean="0">
                <a:solidFill>
                  <a:srgbClr val="00B0F0"/>
                </a:solidFill>
              </a:rPr>
              <a:t>Stream</a:t>
            </a:r>
            <a:endParaRPr lang="en-US" sz="2800" b="1" dirty="0">
              <a:solidFill>
                <a:srgbClr val="00B0F0"/>
              </a:solidFill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1371600" y="2296929"/>
            <a:ext cx="387096" cy="6108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>
            <a:off x="5219550" y="2296928"/>
            <a:ext cx="387096" cy="6108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/>
          <p:cNvSpPr/>
          <p:nvPr/>
        </p:nvSpPr>
        <p:spPr>
          <a:xfrm>
            <a:off x="9504706" y="2239316"/>
            <a:ext cx="387096" cy="6108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35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10" grpId="0"/>
      <p:bldP spid="6" grpId="0" animBg="1"/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 можно получить </a:t>
            </a:r>
            <a:r>
              <a:rPr lang="en-US" dirty="0" smtClean="0"/>
              <a:t>RDD?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Из файла (файлов в директории)</a:t>
            </a:r>
          </a:p>
          <a:p>
            <a:r>
              <a:rPr lang="ru-RU" dirty="0" smtClean="0"/>
              <a:t>Из памяти (обычно используется для тестов)</a:t>
            </a:r>
          </a:p>
          <a:p>
            <a:r>
              <a:rPr lang="ru-RU" dirty="0" smtClean="0"/>
              <a:t>Из другого </a:t>
            </a:r>
            <a:r>
              <a:rPr lang="en-US" dirty="0" smtClean="0"/>
              <a:t>RDD (</a:t>
            </a:r>
            <a:r>
              <a:rPr lang="ru-RU" dirty="0" smtClean="0"/>
              <a:t>ну да </a:t>
            </a:r>
            <a:r>
              <a:rPr lang="ru-RU" dirty="0" err="1" smtClean="0"/>
              <a:t>да</a:t>
            </a:r>
            <a:r>
              <a:rPr lang="ru-RU" dirty="0" smtClean="0"/>
              <a:t>, как </a:t>
            </a:r>
            <a:r>
              <a:rPr lang="ru-RU" dirty="0" err="1" smtClean="0"/>
              <a:t>Стримы</a:t>
            </a:r>
            <a:r>
              <a:rPr lang="ru-R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30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722376" y="1506325"/>
            <a:ext cx="10140696" cy="470898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1" u="none" strike="noStrike" cap="none" normalizeH="0" baseline="0" dirty="0" smtClean="0">
                <a:ln>
                  <a:noFill/>
                </a:ln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// from local file system</a:t>
            </a:r>
            <a:br>
              <a:rPr kumimoji="0" lang="en-US" altLang="en-US" sz="2000" b="0" i="1" u="none" strike="noStrike" cap="none" normalizeH="0" baseline="0" dirty="0" smtClean="0">
                <a:ln>
                  <a:noFill/>
                </a:ln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JavaRDD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&lt;String&gt;</a:t>
            </a:r>
            <a:r>
              <a:rPr kumimoji="0" lang="en-US" altLang="en-US" sz="20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altLang="en-US" sz="2000" b="0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dd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sc.textFile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"file:/home/data/data.txt"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b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000" b="0" i="1" u="none" strike="noStrike" cap="none" normalizeH="0" baseline="0" dirty="0" smtClean="0">
                <a:ln>
                  <a:noFill/>
                </a:ln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// from Hadoop using</a:t>
            </a:r>
            <a:r>
              <a:rPr kumimoji="0" lang="en-US" altLang="en-US" sz="2000" b="0" i="1" u="none" strike="noStrike" cap="none" normalizeH="0" dirty="0" smtClean="0">
                <a:ln>
                  <a:noFill/>
                </a:ln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relative path of user, who run spark application</a:t>
            </a:r>
            <a:r>
              <a:rPr kumimoji="0" lang="en-US" altLang="en-US" sz="2000" b="0" i="1" u="none" strike="noStrike" cap="none" normalizeH="0" baseline="0" dirty="0" smtClean="0">
                <a:ln>
                  <a:noFill/>
                </a:ln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kumimoji="0" lang="en-US" altLang="en-US" sz="2000" b="0" i="1" u="none" strike="noStrike" cap="none" normalizeH="0" baseline="0" dirty="0" smtClean="0">
                <a:ln>
                  <a:noFill/>
                </a:ln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rdd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sc.textFile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"/data/data.txt"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b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000" b="0" i="1" u="none" strike="noStrike" cap="none" normalizeH="0" baseline="0" dirty="0" smtClean="0">
                <a:ln>
                  <a:noFill/>
                </a:ln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// from </a:t>
            </a:r>
            <a:r>
              <a:rPr kumimoji="0" lang="en-US" altLang="en-US" sz="2000" b="0" i="1" u="none" strike="noStrike" cap="none" normalizeH="0" baseline="0" dirty="0" err="1" smtClean="0">
                <a:ln>
                  <a:noFill/>
                </a:ln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hadoop</a:t>
            </a:r>
            <a:r>
              <a:rPr kumimoji="0" lang="en-US" altLang="en-US" sz="2000" b="0" i="1" u="none" strike="noStrike" cap="none" normalizeH="0" baseline="0" dirty="0" smtClean="0">
                <a:ln>
                  <a:noFill/>
                </a:ln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kumimoji="0" lang="en-US" altLang="en-US" sz="2000" b="0" i="1" u="none" strike="noStrike" cap="none" normalizeH="0" baseline="0" dirty="0" smtClean="0">
                <a:ln>
                  <a:noFill/>
                </a:ln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rdd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sc.textFile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kumimoji="0" lang="en-US" altLang="en-US" sz="20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hdfs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://data/data.txt"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b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000" b="0" i="1" u="none" strike="noStrike" cap="none" normalizeH="0" baseline="0" dirty="0" smtClean="0">
                <a:ln>
                  <a:noFill/>
                </a:ln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// all files from directory</a:t>
            </a:r>
            <a:br>
              <a:rPr kumimoji="0" lang="en-US" altLang="en-US" sz="2000" b="0" i="1" u="none" strike="noStrike" cap="none" normalizeH="0" baseline="0" dirty="0" smtClean="0">
                <a:ln>
                  <a:noFill/>
                </a:ln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rdd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sc.textFile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"s3://data/*"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b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000" b="0" i="1" u="none" strike="noStrike" cap="none" normalizeH="0" baseline="0" dirty="0" smtClean="0">
                <a:ln>
                  <a:noFill/>
                </a:ln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// all txt files from directory</a:t>
            </a:r>
            <a:br>
              <a:rPr kumimoji="0" lang="en-US" altLang="en-US" sz="2000" b="0" i="1" u="none" strike="noStrike" cap="none" normalizeH="0" baseline="0" dirty="0" smtClean="0">
                <a:ln>
                  <a:noFill/>
                </a:ln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rdd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sc.textFile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"s3://data/*.txt"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endParaRPr kumimoji="0" lang="en-US" altLang="en-US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87168" y="338328"/>
            <a:ext cx="76352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latin typeface="+mj-lt"/>
                <a:ea typeface="+mj-ea"/>
                <a:cs typeface="+mj-cs"/>
              </a:rPr>
              <a:t>Из файла </a:t>
            </a:r>
            <a:r>
              <a:rPr lang="en-US" sz="4400" dirty="0" smtClean="0">
                <a:latin typeface="+mj-lt"/>
                <a:ea typeface="+mj-ea"/>
                <a:cs typeface="+mj-cs"/>
              </a:rPr>
              <a:t>/ </a:t>
            </a:r>
            <a:r>
              <a:rPr lang="ru-RU" sz="4400" dirty="0" smtClean="0">
                <a:latin typeface="+mj-lt"/>
                <a:ea typeface="+mj-ea"/>
                <a:cs typeface="+mj-cs"/>
              </a:rPr>
              <a:t>директории</a:t>
            </a:r>
            <a:endParaRPr lang="en-US" sz="44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12397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Из памяти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80"/>
          <a:stretch/>
        </p:blipFill>
        <p:spPr>
          <a:xfrm>
            <a:off x="1179576" y="2633472"/>
            <a:ext cx="7934515" cy="200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49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 что это за </a:t>
            </a:r>
            <a:r>
              <a:rPr lang="en-US" dirty="0" err="1" smtClean="0"/>
              <a:t>sc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SparkContext</a:t>
            </a:r>
            <a:r>
              <a:rPr lang="en-US" dirty="0" smtClean="0"/>
              <a:t> / </a:t>
            </a:r>
            <a:r>
              <a:rPr lang="en-US" dirty="0" err="1" smtClean="0"/>
              <a:t>JavaSparkContext</a:t>
            </a:r>
            <a:endParaRPr lang="en-US" dirty="0" smtClean="0"/>
          </a:p>
          <a:p>
            <a:r>
              <a:rPr lang="en-US" dirty="0"/>
              <a:t>Main entry point for Spark functionality</a:t>
            </a:r>
          </a:p>
          <a:p>
            <a:endParaRPr lang="en-US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034473" y="3339574"/>
            <a:ext cx="7725192" cy="132343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SparkConf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conf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new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SparkConf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  <a:b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conf.setAppName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"my spark</a:t>
            </a:r>
            <a:r>
              <a:rPr kumimoji="0" lang="en-US" altLang="en-US" sz="2000" b="1" i="0" u="none" strike="noStrike" cap="none" normalizeH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application"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b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conf.setMaster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"local[*]"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b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20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JavaSparkContext</a:t>
            </a:r>
            <a:r>
              <a:rPr lang="en-US" altLang="en-US" sz="20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en-US" sz="20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</a:t>
            </a:r>
            <a:r>
              <a:rPr lang="en-US" altLang="en-US" sz="20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new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JavaSparkContext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conf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endParaRPr kumimoji="0" lang="en-US" altLang="en-US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991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Spark Context</a:t>
            </a:r>
            <a:r>
              <a:rPr lang="ru-RU" dirty="0" smtClean="0"/>
              <a:t> локально и </a:t>
            </a:r>
            <a:r>
              <a:rPr lang="ru-RU" dirty="0" err="1" smtClean="0"/>
              <a:t>продакшн</a:t>
            </a:r>
            <a:endParaRPr lang="en-US" dirty="0"/>
          </a:p>
        </p:txBody>
      </p:sp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452718" y="1930337"/>
            <a:ext cx="4875053" cy="206210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8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@Bean</a:t>
            </a:r>
            <a:b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8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8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@Profile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"LOCAL"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b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public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JavaSparkContext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sc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() {</a:t>
            </a:r>
            <a:b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SparkConf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conf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new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SparkConf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  <a:b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conf.setAppName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altLang="en-US" sz="1600" b="1" dirty="0" smtClean="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music analyst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b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conf.setMaster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"local[1]"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b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altLang="en-US" sz="1600" b="1" dirty="0" smtClean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 </a:t>
            </a:r>
            <a:r>
              <a:rPr lang="en-US" altLang="en-US" sz="16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new </a:t>
            </a:r>
            <a:r>
              <a:rPr lang="en-US" altLang="en-US" sz="16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JavaSparkContext</a:t>
            </a:r>
            <a:r>
              <a:rPr lang="en-US" altLang="en-US" sz="16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altLang="en-US" sz="16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conf</a:t>
            </a:r>
            <a:r>
              <a:rPr lang="en-US" altLang="en-US" sz="16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1"/>
          <p:cNvSpPr txBox="1">
            <a:spLocks noChangeArrowheads="1"/>
          </p:cNvSpPr>
          <p:nvPr/>
        </p:nvSpPr>
        <p:spPr bwMode="auto">
          <a:xfrm>
            <a:off x="6701118" y="2053447"/>
            <a:ext cx="4875053" cy="181588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 smtClean="0">
                <a:solidFill>
                  <a:srgbClr val="8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@Bean</a:t>
            </a:r>
            <a:br>
              <a:rPr lang="en-US" altLang="en-US" sz="1600" dirty="0" smtClean="0">
                <a:solidFill>
                  <a:srgbClr val="8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 smtClean="0">
                <a:solidFill>
                  <a:srgbClr val="8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@Profile</a:t>
            </a:r>
            <a:r>
              <a:rPr lang="en-US" altLang="en-US" sz="16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altLang="en-US" sz="1600" b="1" dirty="0" smtClean="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"PROD"</a:t>
            </a:r>
            <a:r>
              <a:rPr lang="en-US" altLang="en-US" sz="16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br>
              <a:rPr lang="en-US" altLang="en-US" sz="16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b="1" dirty="0" smtClean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public </a:t>
            </a:r>
            <a:r>
              <a:rPr lang="en-US" altLang="en-US" sz="16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JavaSparkContext</a:t>
            </a:r>
            <a:r>
              <a:rPr lang="en-US" altLang="en-US" sz="16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en-US" sz="16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</a:t>
            </a:r>
            <a:r>
              <a:rPr lang="en-US" altLang="en-US" sz="16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 {</a:t>
            </a:r>
            <a:br>
              <a:rPr lang="en-US" altLang="en-US" sz="16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altLang="en-US" sz="16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SparkConf</a:t>
            </a:r>
            <a:r>
              <a:rPr lang="en-US" altLang="en-US" sz="16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en-US" sz="16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conf</a:t>
            </a:r>
            <a:r>
              <a:rPr lang="en-US" altLang="en-US" sz="16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altLang="en-US" sz="1600" b="1" dirty="0" smtClean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new </a:t>
            </a:r>
            <a:r>
              <a:rPr lang="en-US" altLang="en-US" sz="16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SparkConf</a:t>
            </a:r>
            <a:r>
              <a:rPr lang="en-US" altLang="en-US" sz="16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  <a:br>
              <a:rPr lang="en-US" altLang="en-US" sz="16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altLang="en-US" sz="16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conf.setAppName</a:t>
            </a:r>
            <a:r>
              <a:rPr lang="en-US" altLang="en-US" sz="16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altLang="en-US" sz="1600" b="1" dirty="0" smtClean="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"music analyst"</a:t>
            </a:r>
            <a:r>
              <a:rPr lang="en-US" altLang="en-US" sz="16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br>
              <a:rPr lang="en-US" altLang="en-US" sz="16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altLang="en-US" sz="1600" b="1" dirty="0" smtClean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 new </a:t>
            </a:r>
            <a:r>
              <a:rPr lang="en-US" altLang="en-US" sz="16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JavaSparkContext</a:t>
            </a:r>
            <a:r>
              <a:rPr lang="en-US" altLang="en-US" sz="16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altLang="en-US" sz="16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conf</a:t>
            </a:r>
            <a:r>
              <a:rPr lang="en-US" altLang="en-US" sz="16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br>
              <a:rPr lang="en-US" altLang="en-US" sz="16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6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lang="en-US" altLang="en-US" sz="4000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87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Transformations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smtClean="0"/>
              <a:t>map</a:t>
            </a:r>
          </a:p>
          <a:p>
            <a:r>
              <a:rPr lang="en-US" b="1" dirty="0" err="1" smtClean="0"/>
              <a:t>flatMap</a:t>
            </a:r>
            <a:endParaRPr lang="en-US" b="1" dirty="0" smtClean="0"/>
          </a:p>
          <a:p>
            <a:r>
              <a:rPr lang="en-US" b="1" dirty="0"/>
              <a:t>f</a:t>
            </a:r>
            <a:r>
              <a:rPr lang="en-US" b="1" dirty="0" smtClean="0"/>
              <a:t>ilter</a:t>
            </a:r>
          </a:p>
          <a:p>
            <a:r>
              <a:rPr lang="en-US" b="1" dirty="0" err="1" smtClean="0"/>
              <a:t>mapPartitions</a:t>
            </a:r>
            <a:r>
              <a:rPr lang="en-US" b="1" dirty="0" smtClean="0"/>
              <a:t>, </a:t>
            </a:r>
            <a:r>
              <a:rPr lang="en-US" b="1" dirty="0" err="1"/>
              <a:t>mapPartitionsWithIndex</a:t>
            </a:r>
            <a:endParaRPr lang="en-US" b="1" dirty="0" smtClean="0"/>
          </a:p>
          <a:p>
            <a:r>
              <a:rPr lang="en-US" b="1" dirty="0" smtClean="0"/>
              <a:t>sample</a:t>
            </a:r>
          </a:p>
          <a:p>
            <a:r>
              <a:rPr lang="en-US" b="1" dirty="0" smtClean="0"/>
              <a:t>union, intersection, join, </a:t>
            </a:r>
            <a:r>
              <a:rPr lang="en-US" b="1" dirty="0" err="1" smtClean="0"/>
              <a:t>cogroup</a:t>
            </a:r>
            <a:r>
              <a:rPr lang="en-US" b="1" dirty="0" smtClean="0"/>
              <a:t>, </a:t>
            </a:r>
            <a:r>
              <a:rPr lang="en-US" b="1" dirty="0" err="1"/>
              <a:t>cartesian</a:t>
            </a:r>
            <a:r>
              <a:rPr lang="en-US" b="1" dirty="0" smtClean="0"/>
              <a:t> </a:t>
            </a:r>
            <a:r>
              <a:rPr lang="en-US" dirty="0" smtClean="0"/>
              <a:t>(</a:t>
            </a:r>
            <a:r>
              <a:rPr lang="en-US" i="1" dirty="0" err="1" smtClean="0"/>
              <a:t>otherDataset</a:t>
            </a:r>
            <a:r>
              <a:rPr lang="en-US" dirty="0" smtClean="0"/>
              <a:t>)</a:t>
            </a:r>
          </a:p>
          <a:p>
            <a:r>
              <a:rPr lang="en-US" b="1" dirty="0" smtClean="0"/>
              <a:t>distinct</a:t>
            </a:r>
          </a:p>
          <a:p>
            <a:r>
              <a:rPr lang="en-US" b="1" dirty="0" err="1" smtClean="0"/>
              <a:t>reduceByKey</a:t>
            </a:r>
            <a:r>
              <a:rPr lang="en-US" b="1" dirty="0" smtClean="0"/>
              <a:t>, </a:t>
            </a:r>
            <a:r>
              <a:rPr lang="en-US" b="1" dirty="0" err="1" smtClean="0"/>
              <a:t>aggregateByKey</a:t>
            </a:r>
            <a:r>
              <a:rPr lang="en-US" b="1" dirty="0" smtClean="0"/>
              <a:t>, </a:t>
            </a:r>
            <a:r>
              <a:rPr lang="en-US" b="1" dirty="0" err="1" smtClean="0"/>
              <a:t>sortByKey</a:t>
            </a:r>
            <a:endParaRPr lang="en-US" b="1" dirty="0"/>
          </a:p>
          <a:p>
            <a:r>
              <a:rPr lang="en-US" b="1" dirty="0" smtClean="0"/>
              <a:t>pipe</a:t>
            </a:r>
          </a:p>
          <a:p>
            <a:r>
              <a:rPr lang="en-US" b="1" dirty="0" smtClean="0"/>
              <a:t>coalesce, repartition, </a:t>
            </a:r>
            <a:r>
              <a:rPr lang="en-US" b="1" dirty="0" err="1"/>
              <a:t>repartitionAndSortWithinPartitions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93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reduce</a:t>
            </a:r>
          </a:p>
          <a:p>
            <a:r>
              <a:rPr lang="en-US" b="1" dirty="0" smtClean="0"/>
              <a:t>collect</a:t>
            </a:r>
          </a:p>
          <a:p>
            <a:r>
              <a:rPr lang="en-US" b="1" dirty="0"/>
              <a:t>c</a:t>
            </a:r>
            <a:r>
              <a:rPr lang="en-US" b="1" dirty="0" smtClean="0"/>
              <a:t>ount, </a:t>
            </a:r>
            <a:r>
              <a:rPr lang="en-US" b="1" dirty="0" err="1" smtClean="0"/>
              <a:t>countByKey</a:t>
            </a:r>
            <a:r>
              <a:rPr lang="en-US" b="1" dirty="0" smtClean="0"/>
              <a:t>, </a:t>
            </a:r>
            <a:r>
              <a:rPr lang="en-US" b="1" dirty="0" err="1" smtClean="0"/>
              <a:t>countByValue</a:t>
            </a:r>
            <a:endParaRPr lang="en-US" b="1" dirty="0" smtClean="0"/>
          </a:p>
          <a:p>
            <a:r>
              <a:rPr lang="en-US" b="1" dirty="0" smtClean="0"/>
              <a:t>first</a:t>
            </a:r>
          </a:p>
          <a:p>
            <a:r>
              <a:rPr lang="en-US" b="1" dirty="0" smtClean="0"/>
              <a:t>take, </a:t>
            </a:r>
            <a:r>
              <a:rPr lang="en-US" b="1" dirty="0" err="1" smtClean="0"/>
              <a:t>takeSample</a:t>
            </a:r>
            <a:r>
              <a:rPr lang="en-US" b="1" dirty="0" smtClean="0"/>
              <a:t>, </a:t>
            </a:r>
            <a:r>
              <a:rPr lang="en-US" b="1" dirty="0" err="1" smtClean="0"/>
              <a:t>takeOrdered</a:t>
            </a:r>
            <a:endParaRPr lang="en-US" b="1" dirty="0" smtClean="0"/>
          </a:p>
          <a:p>
            <a:r>
              <a:rPr lang="en-US" b="1" dirty="0" err="1" smtClean="0"/>
              <a:t>saveAsTextFile</a:t>
            </a:r>
            <a:r>
              <a:rPr lang="en-US" b="1" dirty="0" smtClean="0"/>
              <a:t>, </a:t>
            </a:r>
            <a:r>
              <a:rPr lang="en-US" b="1" dirty="0" err="1" smtClean="0"/>
              <a:t>saveAsSequenceFile</a:t>
            </a:r>
            <a:r>
              <a:rPr lang="en-US" b="1" dirty="0" smtClean="0"/>
              <a:t>, </a:t>
            </a:r>
            <a:r>
              <a:rPr lang="en-US" b="1" dirty="0" err="1" smtClean="0"/>
              <a:t>saveAsObjectFile</a:t>
            </a:r>
            <a:endParaRPr lang="en-US" b="1" dirty="0" smtClean="0"/>
          </a:p>
          <a:p>
            <a:r>
              <a:rPr lang="en-US" b="1" dirty="0" err="1"/>
              <a:t>foreach</a:t>
            </a:r>
            <a:endParaRPr lang="en-US" b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330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Rdd</a:t>
            </a:r>
            <a:r>
              <a:rPr lang="en-US" dirty="0" smtClean="0"/>
              <a:t> flow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2304473" y="2593084"/>
            <a:ext cx="951346" cy="7204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RDD1</a:t>
            </a:r>
            <a:endParaRPr lang="en-US" dirty="0"/>
          </a:p>
        </p:txBody>
      </p:sp>
      <p:sp>
        <p:nvSpPr>
          <p:cNvPr id="5" name="Can 4"/>
          <p:cNvSpPr/>
          <p:nvPr/>
        </p:nvSpPr>
        <p:spPr>
          <a:xfrm>
            <a:off x="263237" y="2454540"/>
            <a:ext cx="1274618" cy="997527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Data</a:t>
            </a:r>
            <a:endParaRPr lang="en-US" sz="2400" dirty="0"/>
          </a:p>
        </p:txBody>
      </p:sp>
      <p:sp>
        <p:nvSpPr>
          <p:cNvPr id="6" name="Right Arrow 5"/>
          <p:cNvSpPr/>
          <p:nvPr/>
        </p:nvSpPr>
        <p:spPr>
          <a:xfrm>
            <a:off x="1537855" y="2860904"/>
            <a:ext cx="766618" cy="2124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>
            <a:off x="3255819" y="2752373"/>
            <a:ext cx="1745673" cy="4294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transformation</a:t>
            </a:r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>
            <a:off x="5962077" y="2738555"/>
            <a:ext cx="1745673" cy="4294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transformation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5006111" y="2606900"/>
            <a:ext cx="951346" cy="7204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RDD</a:t>
            </a:r>
            <a:r>
              <a:rPr lang="ru-RU" dirty="0" smtClean="0"/>
              <a:t>2</a:t>
            </a:r>
            <a:endParaRPr lang="en-US" dirty="0"/>
          </a:p>
        </p:txBody>
      </p:sp>
      <p:sp>
        <p:nvSpPr>
          <p:cNvPr id="12" name="Right Arrow 11"/>
          <p:cNvSpPr/>
          <p:nvPr/>
        </p:nvSpPr>
        <p:spPr>
          <a:xfrm>
            <a:off x="8659107" y="2738554"/>
            <a:ext cx="1085257" cy="42949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action</a:t>
            </a:r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7721606" y="2606899"/>
            <a:ext cx="951346" cy="7204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RDD</a:t>
            </a:r>
            <a:r>
              <a:rPr lang="ru-RU" dirty="0" smtClean="0"/>
              <a:t>3</a:t>
            </a:r>
            <a:endParaRPr lang="en-US" dirty="0"/>
          </a:p>
        </p:txBody>
      </p:sp>
      <p:sp>
        <p:nvSpPr>
          <p:cNvPr id="14" name="Round Same Side Corner Rectangle 13"/>
          <p:cNvSpPr/>
          <p:nvPr/>
        </p:nvSpPr>
        <p:spPr>
          <a:xfrm>
            <a:off x="9744364" y="2590750"/>
            <a:ext cx="1563255" cy="706622"/>
          </a:xfrm>
          <a:prstGeom prst="round2Same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Benefit</a:t>
            </a:r>
            <a:endParaRPr lang="en-US" dirty="0"/>
          </a:p>
        </p:txBody>
      </p:sp>
      <p:sp>
        <p:nvSpPr>
          <p:cNvPr id="18" name="Right Brace 17"/>
          <p:cNvSpPr/>
          <p:nvPr/>
        </p:nvSpPr>
        <p:spPr>
          <a:xfrm rot="5400000">
            <a:off x="5089873" y="-402419"/>
            <a:ext cx="576000" cy="7680036"/>
          </a:xfrm>
          <a:prstGeom prst="rightBrac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537855" y="3877585"/>
            <a:ext cx="7686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Выполняется на кластере</a:t>
            </a:r>
            <a:endParaRPr lang="en-US" b="1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1537855" y="44837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Да </a:t>
            </a:r>
            <a:r>
              <a:rPr lang="ru-RU" dirty="0" err="1" smtClean="0"/>
              <a:t>да</a:t>
            </a:r>
            <a:r>
              <a:rPr lang="ru-RU" dirty="0" smtClean="0"/>
              <a:t>, это всё </a:t>
            </a:r>
            <a:r>
              <a:rPr lang="en-US" dirty="0" smtClean="0"/>
              <a:t>Lazy</a:t>
            </a:r>
            <a:r>
              <a:rPr lang="ru-RU" dirty="0" smtClean="0"/>
              <a:t> как в </a:t>
            </a:r>
            <a:r>
              <a:rPr lang="ru-RU" dirty="0" err="1" smtClean="0"/>
              <a:t>стримах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324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8" grpId="0" animBg="1"/>
      <p:bldP spid="19" grpId="0"/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 Same Side Corner Rectangle 13"/>
          <p:cNvSpPr/>
          <p:nvPr/>
        </p:nvSpPr>
        <p:spPr>
          <a:xfrm>
            <a:off x="10442863" y="410877"/>
            <a:ext cx="1563255" cy="706622"/>
          </a:xfrm>
          <a:prstGeom prst="round2Same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Benefit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2146299" y="2593082"/>
            <a:ext cx="951346" cy="7204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RDD1</a:t>
            </a:r>
            <a:endParaRPr lang="en-US" dirty="0"/>
          </a:p>
        </p:txBody>
      </p:sp>
      <p:sp>
        <p:nvSpPr>
          <p:cNvPr id="5" name="Can 4"/>
          <p:cNvSpPr/>
          <p:nvPr/>
        </p:nvSpPr>
        <p:spPr>
          <a:xfrm>
            <a:off x="263237" y="2454540"/>
            <a:ext cx="1274618" cy="997527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Data</a:t>
            </a:r>
            <a:endParaRPr lang="en-US" sz="2400" dirty="0"/>
          </a:p>
        </p:txBody>
      </p:sp>
      <p:sp>
        <p:nvSpPr>
          <p:cNvPr id="6" name="Right Arrow 5"/>
          <p:cNvSpPr/>
          <p:nvPr/>
        </p:nvSpPr>
        <p:spPr>
          <a:xfrm>
            <a:off x="1537855" y="2847176"/>
            <a:ext cx="608444" cy="2261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3680699" y="2588456"/>
            <a:ext cx="951346" cy="7204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RDD</a:t>
            </a:r>
            <a:r>
              <a:rPr lang="ru-RU" dirty="0" smtClean="0"/>
              <a:t>2</a:t>
            </a:r>
            <a:endParaRPr lang="en-US" dirty="0"/>
          </a:p>
        </p:txBody>
      </p:sp>
      <p:sp>
        <p:nvSpPr>
          <p:cNvPr id="12" name="Right Arrow 11"/>
          <p:cNvSpPr/>
          <p:nvPr/>
        </p:nvSpPr>
        <p:spPr>
          <a:xfrm rot="19337731">
            <a:off x="9679815" y="1106524"/>
            <a:ext cx="1001937" cy="42949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action</a:t>
            </a:r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5234729" y="2588456"/>
            <a:ext cx="951346" cy="7204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RDD</a:t>
            </a:r>
            <a:r>
              <a:rPr lang="ru-RU" dirty="0" smtClean="0"/>
              <a:t>3</a:t>
            </a:r>
            <a:endParaRPr lang="en-US" dirty="0"/>
          </a:p>
        </p:txBody>
      </p:sp>
      <p:sp>
        <p:nvSpPr>
          <p:cNvPr id="15" name="Right Arrow 14"/>
          <p:cNvSpPr/>
          <p:nvPr/>
        </p:nvSpPr>
        <p:spPr>
          <a:xfrm>
            <a:off x="3086679" y="2835593"/>
            <a:ext cx="608444" cy="2261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ight Arrow 15"/>
          <p:cNvSpPr/>
          <p:nvPr/>
        </p:nvSpPr>
        <p:spPr>
          <a:xfrm>
            <a:off x="4626285" y="2835592"/>
            <a:ext cx="608444" cy="2261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6803057" y="2588456"/>
            <a:ext cx="951346" cy="7204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RDD</a:t>
            </a:r>
            <a:r>
              <a:rPr lang="ru-RU" dirty="0" smtClean="0"/>
              <a:t>4</a:t>
            </a:r>
            <a:endParaRPr lang="en-US" dirty="0"/>
          </a:p>
        </p:txBody>
      </p:sp>
      <p:sp>
        <p:nvSpPr>
          <p:cNvPr id="20" name="Right Arrow 19"/>
          <p:cNvSpPr/>
          <p:nvPr/>
        </p:nvSpPr>
        <p:spPr>
          <a:xfrm>
            <a:off x="6180315" y="2835592"/>
            <a:ext cx="608444" cy="2261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ounded Rectangle 22"/>
          <p:cNvSpPr/>
          <p:nvPr/>
        </p:nvSpPr>
        <p:spPr>
          <a:xfrm>
            <a:off x="8930987" y="1511227"/>
            <a:ext cx="951346" cy="7204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RDD</a:t>
            </a:r>
            <a:r>
              <a:rPr lang="ru-RU" dirty="0" smtClean="0"/>
              <a:t>5</a:t>
            </a:r>
            <a:endParaRPr lang="en-US" dirty="0"/>
          </a:p>
        </p:txBody>
      </p:sp>
      <p:sp>
        <p:nvSpPr>
          <p:cNvPr id="26" name="Round Same Side Corner Rectangle 25"/>
          <p:cNvSpPr/>
          <p:nvPr/>
        </p:nvSpPr>
        <p:spPr>
          <a:xfrm>
            <a:off x="10442863" y="4534159"/>
            <a:ext cx="1563255" cy="706622"/>
          </a:xfrm>
          <a:prstGeom prst="round2Same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Benefit</a:t>
            </a:r>
            <a:endParaRPr lang="en-US" dirty="0"/>
          </a:p>
        </p:txBody>
      </p:sp>
      <p:sp>
        <p:nvSpPr>
          <p:cNvPr id="27" name="Right Arrow 26"/>
          <p:cNvSpPr/>
          <p:nvPr/>
        </p:nvSpPr>
        <p:spPr>
          <a:xfrm rot="1922779">
            <a:off x="9790196" y="4224883"/>
            <a:ext cx="1001937" cy="42949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action</a:t>
            </a:r>
            <a:endParaRPr lang="en-US" dirty="0"/>
          </a:p>
        </p:txBody>
      </p:sp>
      <p:sp>
        <p:nvSpPr>
          <p:cNvPr id="21" name="Rounded Rectangle 20"/>
          <p:cNvSpPr/>
          <p:nvPr/>
        </p:nvSpPr>
        <p:spPr>
          <a:xfrm>
            <a:off x="9032010" y="3524966"/>
            <a:ext cx="951346" cy="7204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RDD</a:t>
            </a:r>
            <a:r>
              <a:rPr lang="ru-RU" dirty="0" smtClean="0"/>
              <a:t>6</a:t>
            </a:r>
            <a:endParaRPr lang="en-US" dirty="0"/>
          </a:p>
        </p:txBody>
      </p:sp>
      <p:sp>
        <p:nvSpPr>
          <p:cNvPr id="22" name="Right Arrow 21"/>
          <p:cNvSpPr/>
          <p:nvPr/>
        </p:nvSpPr>
        <p:spPr>
          <a:xfrm rot="901351">
            <a:off x="7693570" y="3291158"/>
            <a:ext cx="1364922" cy="2538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ight Arrow 27"/>
          <p:cNvSpPr/>
          <p:nvPr/>
        </p:nvSpPr>
        <p:spPr>
          <a:xfrm rot="20527349">
            <a:off x="7697134" y="2327604"/>
            <a:ext cx="1364922" cy="2538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84412" y="105113"/>
            <a:ext cx="10515600" cy="1325563"/>
          </a:xfrm>
        </p:spPr>
        <p:txBody>
          <a:bodyPr/>
          <a:lstStyle/>
          <a:p>
            <a:r>
              <a:rPr lang="en-US" dirty="0" smtClean="0"/>
              <a:t>Performance trouble</a:t>
            </a:r>
            <a:endParaRPr lang="en-US" dirty="0"/>
          </a:p>
        </p:txBody>
      </p:sp>
      <p:sp>
        <p:nvSpPr>
          <p:cNvPr id="25" name="Right Brace 24"/>
          <p:cNvSpPr/>
          <p:nvPr/>
        </p:nvSpPr>
        <p:spPr>
          <a:xfrm rot="16200000">
            <a:off x="4338285" y="-803194"/>
            <a:ext cx="576000" cy="6132078"/>
          </a:xfrm>
          <a:prstGeom prst="rightBrac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034614" y="1525199"/>
            <a:ext cx="1183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10 </a:t>
            </a:r>
            <a:r>
              <a:rPr lang="ru-RU" b="1" dirty="0" smtClean="0"/>
              <a:t>минут</a:t>
            </a:r>
            <a:endParaRPr lang="en-US" b="1" dirty="0"/>
          </a:p>
        </p:txBody>
      </p:sp>
      <p:sp>
        <p:nvSpPr>
          <p:cNvPr id="31" name="Right Brace 30"/>
          <p:cNvSpPr/>
          <p:nvPr/>
        </p:nvSpPr>
        <p:spPr>
          <a:xfrm rot="14202698">
            <a:off x="8568751" y="83655"/>
            <a:ext cx="576000" cy="2933871"/>
          </a:xfrm>
          <a:prstGeom prst="rightBrac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 rot="19678848">
            <a:off x="7939256" y="909428"/>
            <a:ext cx="1183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1</a:t>
            </a:r>
            <a:r>
              <a:rPr lang="ru-RU" b="1" dirty="0" smtClean="0"/>
              <a:t> минута</a:t>
            </a:r>
            <a:endParaRPr lang="en-US" b="1" dirty="0"/>
          </a:p>
        </p:txBody>
      </p:sp>
      <p:sp>
        <p:nvSpPr>
          <p:cNvPr id="33" name="Right Brace 32"/>
          <p:cNvSpPr/>
          <p:nvPr/>
        </p:nvSpPr>
        <p:spPr>
          <a:xfrm rot="6926649">
            <a:off x="8660713" y="2689644"/>
            <a:ext cx="576000" cy="3099540"/>
          </a:xfrm>
          <a:prstGeom prst="rightBrac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 rot="1497771">
            <a:off x="8177481" y="4641788"/>
            <a:ext cx="1183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 </a:t>
            </a:r>
            <a:r>
              <a:rPr lang="ru-RU" b="1" dirty="0" smtClean="0"/>
              <a:t>минута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308564" y="4239414"/>
            <a:ext cx="43701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/>
              <a:t>10 + 1 + 1 = 1</a:t>
            </a:r>
            <a:r>
              <a:rPr lang="ru-RU" sz="4400" b="1" dirty="0"/>
              <a:t>2</a:t>
            </a:r>
            <a:r>
              <a:rPr lang="ru-RU" sz="4400" b="1" dirty="0" smtClean="0"/>
              <a:t>  </a:t>
            </a:r>
            <a:r>
              <a:rPr lang="ru-RU" sz="4400" b="1" dirty="0" smtClean="0">
                <a:solidFill>
                  <a:srgbClr val="FF0000"/>
                </a:solidFill>
              </a:rPr>
              <a:t>?</a:t>
            </a:r>
            <a:endParaRPr lang="en-US" sz="4400" b="1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4823012" y="4239414"/>
            <a:ext cx="107496" cy="76944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094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" grpId="0"/>
      <p:bldP spid="31" grpId="0" animBg="1"/>
      <p:bldP spid="32" grpId="0"/>
      <p:bldP spid="33" grpId="0" animBg="1"/>
      <p:bldP spid="34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Опровержение мифов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Концептуальные мифы</a:t>
            </a:r>
          </a:p>
          <a:p>
            <a:pPr lvl="1"/>
            <a:r>
              <a:rPr lang="en-US" dirty="0" smtClean="0"/>
              <a:t>Spark </a:t>
            </a:r>
            <a:r>
              <a:rPr lang="ru-RU" dirty="0" smtClean="0"/>
              <a:t>это какая то хрень для </a:t>
            </a:r>
            <a:r>
              <a:rPr lang="en-US" dirty="0" smtClean="0"/>
              <a:t>Hadoop-a</a:t>
            </a:r>
          </a:p>
          <a:p>
            <a:pPr lvl="1"/>
            <a:r>
              <a:rPr lang="en-US" dirty="0" smtClean="0"/>
              <a:t>Spark </a:t>
            </a:r>
            <a:r>
              <a:rPr lang="ru-RU" dirty="0" smtClean="0"/>
              <a:t>надо писать на скале</a:t>
            </a:r>
          </a:p>
          <a:p>
            <a:pPr lvl="1"/>
            <a:r>
              <a:rPr lang="en-US" dirty="0" smtClean="0"/>
              <a:t>Spark </a:t>
            </a:r>
            <a:r>
              <a:rPr lang="ru-RU" dirty="0" smtClean="0"/>
              <a:t>и </a:t>
            </a:r>
            <a:r>
              <a:rPr lang="en-US" dirty="0" smtClean="0"/>
              <a:t>Spring </a:t>
            </a:r>
            <a:r>
              <a:rPr lang="ru-RU" dirty="0" smtClean="0"/>
              <a:t>не совместимы, и вообще там всё по другому</a:t>
            </a:r>
          </a:p>
          <a:p>
            <a:pPr lvl="1"/>
            <a:r>
              <a:rPr lang="ru-RU" dirty="0" smtClean="0"/>
              <a:t>Для </a:t>
            </a:r>
            <a:r>
              <a:rPr lang="en-US" dirty="0" smtClean="0"/>
              <a:t>Spark</a:t>
            </a:r>
            <a:r>
              <a:rPr lang="ru-RU" dirty="0" smtClean="0"/>
              <a:t>-а </a:t>
            </a:r>
            <a:r>
              <a:rPr lang="ru-RU" strike="sngStrike" dirty="0" smtClean="0"/>
              <a:t>нельзя</a:t>
            </a:r>
            <a:r>
              <a:rPr lang="ru-RU" dirty="0" smtClean="0"/>
              <a:t> сложно писать </a:t>
            </a:r>
            <a:r>
              <a:rPr lang="en-US" dirty="0" smtClean="0"/>
              <a:t>unit </a:t>
            </a:r>
            <a:r>
              <a:rPr lang="ru-RU" dirty="0" smtClean="0"/>
              <a:t>тесты</a:t>
            </a:r>
          </a:p>
          <a:p>
            <a:r>
              <a:rPr lang="ru-RU" dirty="0" smtClean="0"/>
              <a:t>Технические мифы</a:t>
            </a:r>
          </a:p>
          <a:p>
            <a:pPr lvl="1"/>
            <a:r>
              <a:rPr lang="en-US" dirty="0"/>
              <a:t>Broadcast – </a:t>
            </a:r>
            <a:r>
              <a:rPr lang="ru-RU" dirty="0"/>
              <a:t>это не только для </a:t>
            </a:r>
            <a:r>
              <a:rPr lang="ru-RU" dirty="0" err="1"/>
              <a:t>перформэнса</a:t>
            </a:r>
            <a:endParaRPr lang="ru-RU" dirty="0" smtClean="0"/>
          </a:p>
          <a:p>
            <a:pPr lvl="1"/>
            <a:r>
              <a:rPr lang="ru-RU" dirty="0" err="1" smtClean="0"/>
              <a:t>Датафрэймы</a:t>
            </a:r>
            <a:r>
              <a:rPr lang="ru-RU" dirty="0" smtClean="0"/>
              <a:t> можно использовать только для файлов со схемой</a:t>
            </a:r>
          </a:p>
          <a:p>
            <a:r>
              <a:rPr lang="ru-RU" dirty="0"/>
              <a:t>Г</a:t>
            </a:r>
            <a:r>
              <a:rPr lang="ru-RU" dirty="0" smtClean="0"/>
              <a:t>лавный миф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31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 Same Side Corner Rectangle 13"/>
          <p:cNvSpPr/>
          <p:nvPr/>
        </p:nvSpPr>
        <p:spPr>
          <a:xfrm>
            <a:off x="10442863" y="410877"/>
            <a:ext cx="1563255" cy="706622"/>
          </a:xfrm>
          <a:prstGeom prst="round2Same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Benefit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2146299" y="2593082"/>
            <a:ext cx="951346" cy="7204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RDD1</a:t>
            </a:r>
            <a:endParaRPr lang="en-US" dirty="0"/>
          </a:p>
        </p:txBody>
      </p:sp>
      <p:sp>
        <p:nvSpPr>
          <p:cNvPr id="5" name="Can 4"/>
          <p:cNvSpPr/>
          <p:nvPr/>
        </p:nvSpPr>
        <p:spPr>
          <a:xfrm>
            <a:off x="263237" y="2454540"/>
            <a:ext cx="1274618" cy="997527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Data</a:t>
            </a:r>
            <a:endParaRPr lang="en-US" sz="2400" dirty="0"/>
          </a:p>
        </p:txBody>
      </p:sp>
      <p:sp>
        <p:nvSpPr>
          <p:cNvPr id="6" name="Right Arrow 5"/>
          <p:cNvSpPr/>
          <p:nvPr/>
        </p:nvSpPr>
        <p:spPr>
          <a:xfrm>
            <a:off x="1537855" y="2847176"/>
            <a:ext cx="608444" cy="2261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3680699" y="2588456"/>
            <a:ext cx="951346" cy="7204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RDD</a:t>
            </a:r>
            <a:r>
              <a:rPr lang="ru-RU" dirty="0" smtClean="0"/>
              <a:t>2</a:t>
            </a:r>
            <a:endParaRPr lang="en-US" dirty="0"/>
          </a:p>
        </p:txBody>
      </p:sp>
      <p:sp>
        <p:nvSpPr>
          <p:cNvPr id="12" name="Right Arrow 11"/>
          <p:cNvSpPr/>
          <p:nvPr/>
        </p:nvSpPr>
        <p:spPr>
          <a:xfrm rot="19337731">
            <a:off x="9679815" y="1106524"/>
            <a:ext cx="1001937" cy="42949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action</a:t>
            </a:r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5234729" y="2588456"/>
            <a:ext cx="951346" cy="7204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RDD</a:t>
            </a:r>
            <a:r>
              <a:rPr lang="ru-RU" dirty="0" smtClean="0"/>
              <a:t>3</a:t>
            </a:r>
            <a:endParaRPr lang="en-US" dirty="0"/>
          </a:p>
        </p:txBody>
      </p:sp>
      <p:sp>
        <p:nvSpPr>
          <p:cNvPr id="15" name="Right Arrow 14"/>
          <p:cNvSpPr/>
          <p:nvPr/>
        </p:nvSpPr>
        <p:spPr>
          <a:xfrm>
            <a:off x="3086679" y="2835593"/>
            <a:ext cx="608444" cy="2261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ight Arrow 15"/>
          <p:cNvSpPr/>
          <p:nvPr/>
        </p:nvSpPr>
        <p:spPr>
          <a:xfrm>
            <a:off x="4626285" y="2835592"/>
            <a:ext cx="608444" cy="2261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6803057" y="2588456"/>
            <a:ext cx="951346" cy="7204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RDD</a:t>
            </a:r>
            <a:r>
              <a:rPr lang="ru-RU" dirty="0" smtClean="0"/>
              <a:t>4</a:t>
            </a:r>
            <a:endParaRPr lang="en-US" dirty="0"/>
          </a:p>
        </p:txBody>
      </p:sp>
      <p:sp>
        <p:nvSpPr>
          <p:cNvPr id="20" name="Right Arrow 19"/>
          <p:cNvSpPr/>
          <p:nvPr/>
        </p:nvSpPr>
        <p:spPr>
          <a:xfrm>
            <a:off x="6180315" y="2835592"/>
            <a:ext cx="608444" cy="2261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ounded Rectangle 22"/>
          <p:cNvSpPr/>
          <p:nvPr/>
        </p:nvSpPr>
        <p:spPr>
          <a:xfrm>
            <a:off x="8930987" y="1511227"/>
            <a:ext cx="951346" cy="7204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RDD</a:t>
            </a:r>
            <a:r>
              <a:rPr lang="ru-RU" dirty="0" smtClean="0"/>
              <a:t>5</a:t>
            </a:r>
            <a:endParaRPr lang="en-US" dirty="0"/>
          </a:p>
        </p:txBody>
      </p:sp>
      <p:sp>
        <p:nvSpPr>
          <p:cNvPr id="26" name="Round Same Side Corner Rectangle 25"/>
          <p:cNvSpPr/>
          <p:nvPr/>
        </p:nvSpPr>
        <p:spPr>
          <a:xfrm>
            <a:off x="10442863" y="4534159"/>
            <a:ext cx="1563255" cy="706622"/>
          </a:xfrm>
          <a:prstGeom prst="round2Same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Benefit</a:t>
            </a:r>
            <a:endParaRPr lang="en-US" dirty="0"/>
          </a:p>
        </p:txBody>
      </p:sp>
      <p:sp>
        <p:nvSpPr>
          <p:cNvPr id="27" name="Right Arrow 26"/>
          <p:cNvSpPr/>
          <p:nvPr/>
        </p:nvSpPr>
        <p:spPr>
          <a:xfrm rot="1922779">
            <a:off x="9790196" y="4224883"/>
            <a:ext cx="1001937" cy="42949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action</a:t>
            </a:r>
            <a:endParaRPr lang="en-US" dirty="0"/>
          </a:p>
        </p:txBody>
      </p:sp>
      <p:sp>
        <p:nvSpPr>
          <p:cNvPr id="21" name="Rounded Rectangle 20"/>
          <p:cNvSpPr/>
          <p:nvPr/>
        </p:nvSpPr>
        <p:spPr>
          <a:xfrm>
            <a:off x="9032010" y="3524966"/>
            <a:ext cx="951346" cy="7204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RDD</a:t>
            </a:r>
            <a:r>
              <a:rPr lang="ru-RU" dirty="0" smtClean="0"/>
              <a:t>6</a:t>
            </a:r>
            <a:endParaRPr lang="en-US" dirty="0"/>
          </a:p>
        </p:txBody>
      </p:sp>
      <p:sp>
        <p:nvSpPr>
          <p:cNvPr id="22" name="Right Arrow 21"/>
          <p:cNvSpPr/>
          <p:nvPr/>
        </p:nvSpPr>
        <p:spPr>
          <a:xfrm rot="901351">
            <a:off x="7693570" y="3291158"/>
            <a:ext cx="1364922" cy="2538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ight Arrow 27"/>
          <p:cNvSpPr/>
          <p:nvPr/>
        </p:nvSpPr>
        <p:spPr>
          <a:xfrm rot="20527349">
            <a:off x="7697134" y="2327604"/>
            <a:ext cx="1364922" cy="2538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84412" y="105113"/>
            <a:ext cx="10515600" cy="1325563"/>
          </a:xfrm>
        </p:spPr>
        <p:txBody>
          <a:bodyPr/>
          <a:lstStyle/>
          <a:p>
            <a:r>
              <a:rPr lang="en-US" dirty="0" smtClean="0"/>
              <a:t>Performance trouble</a:t>
            </a:r>
            <a:endParaRPr lang="en-US" dirty="0"/>
          </a:p>
        </p:txBody>
      </p:sp>
      <p:sp>
        <p:nvSpPr>
          <p:cNvPr id="25" name="Right Brace 24"/>
          <p:cNvSpPr/>
          <p:nvPr/>
        </p:nvSpPr>
        <p:spPr>
          <a:xfrm rot="16200000">
            <a:off x="4338285" y="-803194"/>
            <a:ext cx="576000" cy="6132078"/>
          </a:xfrm>
          <a:prstGeom prst="rightBrac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034614" y="1525199"/>
            <a:ext cx="1183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10 </a:t>
            </a:r>
            <a:r>
              <a:rPr lang="ru-RU" b="1" dirty="0" smtClean="0"/>
              <a:t>минут</a:t>
            </a:r>
            <a:endParaRPr lang="en-US" b="1" dirty="0"/>
          </a:p>
        </p:txBody>
      </p:sp>
      <p:sp>
        <p:nvSpPr>
          <p:cNvPr id="31" name="Right Brace 30"/>
          <p:cNvSpPr/>
          <p:nvPr/>
        </p:nvSpPr>
        <p:spPr>
          <a:xfrm rot="14202698">
            <a:off x="8568751" y="83655"/>
            <a:ext cx="576000" cy="2933871"/>
          </a:xfrm>
          <a:prstGeom prst="rightBrac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 rot="19678848">
            <a:off x="7939256" y="909428"/>
            <a:ext cx="1183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1</a:t>
            </a:r>
            <a:r>
              <a:rPr lang="ru-RU" b="1" dirty="0" smtClean="0"/>
              <a:t> минута</a:t>
            </a:r>
            <a:endParaRPr lang="en-US" b="1" dirty="0"/>
          </a:p>
        </p:txBody>
      </p:sp>
      <p:sp>
        <p:nvSpPr>
          <p:cNvPr id="33" name="Right Brace 32"/>
          <p:cNvSpPr/>
          <p:nvPr/>
        </p:nvSpPr>
        <p:spPr>
          <a:xfrm rot="6926649">
            <a:off x="8660713" y="2689644"/>
            <a:ext cx="576000" cy="3099540"/>
          </a:xfrm>
          <a:prstGeom prst="rightBrac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 rot="1497771">
            <a:off x="8177481" y="4641788"/>
            <a:ext cx="1183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 </a:t>
            </a:r>
            <a:r>
              <a:rPr lang="ru-RU" b="1" dirty="0" smtClean="0"/>
              <a:t>минута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308564" y="4239414"/>
            <a:ext cx="43701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/>
              <a:t>10 + 1 + 1 = 2</a:t>
            </a:r>
            <a:r>
              <a:rPr lang="ru-RU" sz="4400" b="1" dirty="0"/>
              <a:t>2</a:t>
            </a:r>
            <a:r>
              <a:rPr lang="ru-RU" sz="4400" b="1" dirty="0" smtClean="0"/>
              <a:t>  </a:t>
            </a:r>
            <a:r>
              <a:rPr lang="ru-RU" sz="4400" b="1" dirty="0">
                <a:solidFill>
                  <a:srgbClr val="FF0000"/>
                </a:solidFill>
              </a:rPr>
              <a:t>!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29" name="Right Arrow 28"/>
          <p:cNvSpPr/>
          <p:nvPr/>
        </p:nvSpPr>
        <p:spPr>
          <a:xfrm rot="5400000">
            <a:off x="2394970" y="5078612"/>
            <a:ext cx="608444" cy="2261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1971301" y="5411645"/>
            <a:ext cx="4370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(10 х 2)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0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 Same Side Corner Rectangle 13"/>
          <p:cNvSpPr/>
          <p:nvPr/>
        </p:nvSpPr>
        <p:spPr>
          <a:xfrm>
            <a:off x="10442863" y="410877"/>
            <a:ext cx="1563255" cy="706622"/>
          </a:xfrm>
          <a:prstGeom prst="round2Same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Benefit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2146299" y="2593082"/>
            <a:ext cx="951346" cy="7204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RDD1</a:t>
            </a:r>
            <a:endParaRPr lang="en-US" dirty="0"/>
          </a:p>
        </p:txBody>
      </p:sp>
      <p:sp>
        <p:nvSpPr>
          <p:cNvPr id="5" name="Can 4"/>
          <p:cNvSpPr/>
          <p:nvPr/>
        </p:nvSpPr>
        <p:spPr>
          <a:xfrm>
            <a:off x="263237" y="2454540"/>
            <a:ext cx="1274618" cy="997527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Data</a:t>
            </a:r>
            <a:endParaRPr lang="en-US" sz="2400" dirty="0"/>
          </a:p>
        </p:txBody>
      </p:sp>
      <p:sp>
        <p:nvSpPr>
          <p:cNvPr id="6" name="Right Arrow 5"/>
          <p:cNvSpPr/>
          <p:nvPr/>
        </p:nvSpPr>
        <p:spPr>
          <a:xfrm>
            <a:off x="1537855" y="2847176"/>
            <a:ext cx="608444" cy="2261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3680699" y="2588456"/>
            <a:ext cx="951346" cy="7204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RDD</a:t>
            </a:r>
            <a:r>
              <a:rPr lang="ru-RU" dirty="0" smtClean="0"/>
              <a:t>2</a:t>
            </a:r>
            <a:endParaRPr lang="en-US" dirty="0"/>
          </a:p>
        </p:txBody>
      </p:sp>
      <p:sp>
        <p:nvSpPr>
          <p:cNvPr id="12" name="Right Arrow 11"/>
          <p:cNvSpPr/>
          <p:nvPr/>
        </p:nvSpPr>
        <p:spPr>
          <a:xfrm rot="19337731">
            <a:off x="9679815" y="1106524"/>
            <a:ext cx="1001937" cy="42949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action</a:t>
            </a:r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5234729" y="2588456"/>
            <a:ext cx="951346" cy="7204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RDD</a:t>
            </a:r>
            <a:r>
              <a:rPr lang="ru-RU" dirty="0" smtClean="0"/>
              <a:t>3</a:t>
            </a:r>
            <a:endParaRPr lang="en-US" dirty="0"/>
          </a:p>
        </p:txBody>
      </p:sp>
      <p:sp>
        <p:nvSpPr>
          <p:cNvPr id="15" name="Right Arrow 14"/>
          <p:cNvSpPr/>
          <p:nvPr/>
        </p:nvSpPr>
        <p:spPr>
          <a:xfrm>
            <a:off x="3086679" y="2835593"/>
            <a:ext cx="608444" cy="2261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ight Arrow 15"/>
          <p:cNvSpPr/>
          <p:nvPr/>
        </p:nvSpPr>
        <p:spPr>
          <a:xfrm>
            <a:off x="4626285" y="2835592"/>
            <a:ext cx="608444" cy="2261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6803057" y="2588456"/>
            <a:ext cx="951346" cy="7204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RDD</a:t>
            </a:r>
            <a:r>
              <a:rPr lang="ru-RU" dirty="0" smtClean="0"/>
              <a:t>4</a:t>
            </a:r>
            <a:endParaRPr lang="en-US" dirty="0"/>
          </a:p>
        </p:txBody>
      </p:sp>
      <p:sp>
        <p:nvSpPr>
          <p:cNvPr id="20" name="Right Arrow 19"/>
          <p:cNvSpPr/>
          <p:nvPr/>
        </p:nvSpPr>
        <p:spPr>
          <a:xfrm>
            <a:off x="6180315" y="2835592"/>
            <a:ext cx="608444" cy="2261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ounded Rectangle 22"/>
          <p:cNvSpPr/>
          <p:nvPr/>
        </p:nvSpPr>
        <p:spPr>
          <a:xfrm>
            <a:off x="8930987" y="1511227"/>
            <a:ext cx="951346" cy="7204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RDD</a:t>
            </a:r>
            <a:r>
              <a:rPr lang="ru-RU" dirty="0" smtClean="0"/>
              <a:t>5</a:t>
            </a:r>
            <a:endParaRPr lang="en-US" dirty="0"/>
          </a:p>
        </p:txBody>
      </p:sp>
      <p:sp>
        <p:nvSpPr>
          <p:cNvPr id="26" name="Round Same Side Corner Rectangle 25"/>
          <p:cNvSpPr/>
          <p:nvPr/>
        </p:nvSpPr>
        <p:spPr>
          <a:xfrm>
            <a:off x="10442863" y="4534159"/>
            <a:ext cx="1563255" cy="706622"/>
          </a:xfrm>
          <a:prstGeom prst="round2Same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Benefit</a:t>
            </a:r>
            <a:endParaRPr lang="en-US" dirty="0"/>
          </a:p>
        </p:txBody>
      </p:sp>
      <p:sp>
        <p:nvSpPr>
          <p:cNvPr id="27" name="Right Arrow 26"/>
          <p:cNvSpPr/>
          <p:nvPr/>
        </p:nvSpPr>
        <p:spPr>
          <a:xfrm rot="1922779">
            <a:off x="9790196" y="4224883"/>
            <a:ext cx="1001937" cy="42949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action</a:t>
            </a:r>
            <a:endParaRPr lang="en-US" dirty="0"/>
          </a:p>
        </p:txBody>
      </p:sp>
      <p:sp>
        <p:nvSpPr>
          <p:cNvPr id="21" name="Rounded Rectangle 20"/>
          <p:cNvSpPr/>
          <p:nvPr/>
        </p:nvSpPr>
        <p:spPr>
          <a:xfrm>
            <a:off x="9032010" y="3524966"/>
            <a:ext cx="951346" cy="7204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RDD</a:t>
            </a:r>
            <a:r>
              <a:rPr lang="ru-RU" dirty="0" smtClean="0"/>
              <a:t>6</a:t>
            </a:r>
            <a:endParaRPr lang="en-US" dirty="0"/>
          </a:p>
        </p:txBody>
      </p:sp>
      <p:sp>
        <p:nvSpPr>
          <p:cNvPr id="22" name="Right Arrow 21"/>
          <p:cNvSpPr/>
          <p:nvPr/>
        </p:nvSpPr>
        <p:spPr>
          <a:xfrm rot="901351">
            <a:off x="7693570" y="3291158"/>
            <a:ext cx="1364922" cy="2538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ight Arrow 27"/>
          <p:cNvSpPr/>
          <p:nvPr/>
        </p:nvSpPr>
        <p:spPr>
          <a:xfrm rot="20527349">
            <a:off x="7697134" y="2327604"/>
            <a:ext cx="1364922" cy="2538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ight Arrow 28"/>
          <p:cNvSpPr/>
          <p:nvPr/>
        </p:nvSpPr>
        <p:spPr>
          <a:xfrm rot="5400000">
            <a:off x="6709429" y="3672700"/>
            <a:ext cx="1143695" cy="424967"/>
          </a:xfrm>
          <a:prstGeom prst="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collect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бы мы сделали в </a:t>
            </a:r>
            <a:r>
              <a:rPr lang="ru-RU" dirty="0" err="1" smtClean="0"/>
              <a:t>стримах</a:t>
            </a:r>
            <a:r>
              <a:rPr lang="ru-RU" dirty="0" smtClean="0"/>
              <a:t>?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710402" y="4489259"/>
            <a:ext cx="34385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Вытащить в коллекци</a:t>
            </a:r>
            <a:r>
              <a:rPr lang="ru-RU" sz="2000" dirty="0"/>
              <a:t>ю</a:t>
            </a:r>
            <a:r>
              <a:rPr lang="ru-RU" sz="2000" dirty="0" smtClean="0"/>
              <a:t>, а потом создавать </a:t>
            </a:r>
            <a:r>
              <a:rPr lang="ru-RU" sz="2000" dirty="0" err="1" smtClean="0"/>
              <a:t>стрим</a:t>
            </a:r>
            <a:r>
              <a:rPr lang="ru-RU" sz="2000" dirty="0" smtClean="0"/>
              <a:t> из неё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3271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            тоже так пробовали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832" y="25117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 smtClean="0">
                <a:solidFill>
                  <a:srgbClr val="FF0000"/>
                </a:solidFill>
              </a:rPr>
              <a:t>Out of memory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http://mirdtp.ru/uploads/posts/2009-09/1253205787_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321" y="1825625"/>
            <a:ext cx="6846064" cy="4849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news.nocamels.com/wp-content/uploads/2012/10/gettaxilogo-1024x585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325" y="-3776"/>
            <a:ext cx="2966036" cy="169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925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 Same Side Corner Rectangle 13"/>
          <p:cNvSpPr/>
          <p:nvPr/>
        </p:nvSpPr>
        <p:spPr>
          <a:xfrm>
            <a:off x="10442863" y="410877"/>
            <a:ext cx="1563255" cy="706622"/>
          </a:xfrm>
          <a:prstGeom prst="round2Same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Benefit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2146299" y="2593082"/>
            <a:ext cx="951346" cy="7204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RDD1</a:t>
            </a:r>
            <a:endParaRPr lang="en-US" dirty="0"/>
          </a:p>
        </p:txBody>
      </p:sp>
      <p:sp>
        <p:nvSpPr>
          <p:cNvPr id="5" name="Can 4"/>
          <p:cNvSpPr/>
          <p:nvPr/>
        </p:nvSpPr>
        <p:spPr>
          <a:xfrm>
            <a:off x="263237" y="2454540"/>
            <a:ext cx="1274618" cy="997527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Data</a:t>
            </a:r>
            <a:endParaRPr lang="en-US" sz="2400" dirty="0"/>
          </a:p>
        </p:txBody>
      </p:sp>
      <p:sp>
        <p:nvSpPr>
          <p:cNvPr id="6" name="Right Arrow 5"/>
          <p:cNvSpPr/>
          <p:nvPr/>
        </p:nvSpPr>
        <p:spPr>
          <a:xfrm>
            <a:off x="1537855" y="2847176"/>
            <a:ext cx="608444" cy="2261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3680699" y="2588456"/>
            <a:ext cx="951346" cy="7204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RDD</a:t>
            </a:r>
            <a:r>
              <a:rPr lang="ru-RU" dirty="0" smtClean="0"/>
              <a:t>2</a:t>
            </a:r>
            <a:endParaRPr lang="en-US" dirty="0"/>
          </a:p>
        </p:txBody>
      </p:sp>
      <p:sp>
        <p:nvSpPr>
          <p:cNvPr id="12" name="Right Arrow 11"/>
          <p:cNvSpPr/>
          <p:nvPr/>
        </p:nvSpPr>
        <p:spPr>
          <a:xfrm rot="19337731">
            <a:off x="9679815" y="1106524"/>
            <a:ext cx="1001937" cy="42949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action</a:t>
            </a:r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5234729" y="2588456"/>
            <a:ext cx="951346" cy="7204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RDD</a:t>
            </a:r>
            <a:r>
              <a:rPr lang="ru-RU" dirty="0" smtClean="0"/>
              <a:t>3</a:t>
            </a:r>
            <a:endParaRPr lang="en-US" dirty="0"/>
          </a:p>
        </p:txBody>
      </p:sp>
      <p:sp>
        <p:nvSpPr>
          <p:cNvPr id="15" name="Right Arrow 14"/>
          <p:cNvSpPr/>
          <p:nvPr/>
        </p:nvSpPr>
        <p:spPr>
          <a:xfrm>
            <a:off x="3086679" y="2835593"/>
            <a:ext cx="608444" cy="2261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ight Arrow 15"/>
          <p:cNvSpPr/>
          <p:nvPr/>
        </p:nvSpPr>
        <p:spPr>
          <a:xfrm>
            <a:off x="4626285" y="2835592"/>
            <a:ext cx="608444" cy="2261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6803057" y="2588456"/>
            <a:ext cx="951346" cy="7204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RDD</a:t>
            </a:r>
            <a:r>
              <a:rPr lang="ru-RU" dirty="0" smtClean="0"/>
              <a:t>4</a:t>
            </a:r>
            <a:endParaRPr lang="en-US" dirty="0"/>
          </a:p>
        </p:txBody>
      </p:sp>
      <p:sp>
        <p:nvSpPr>
          <p:cNvPr id="20" name="Right Arrow 19"/>
          <p:cNvSpPr/>
          <p:nvPr/>
        </p:nvSpPr>
        <p:spPr>
          <a:xfrm>
            <a:off x="6180315" y="2835592"/>
            <a:ext cx="608444" cy="2261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ounded Rectangle 22"/>
          <p:cNvSpPr/>
          <p:nvPr/>
        </p:nvSpPr>
        <p:spPr>
          <a:xfrm>
            <a:off x="8930987" y="1511227"/>
            <a:ext cx="951346" cy="7204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RDD</a:t>
            </a:r>
            <a:r>
              <a:rPr lang="ru-RU" dirty="0" smtClean="0"/>
              <a:t>5</a:t>
            </a:r>
            <a:endParaRPr lang="en-US" dirty="0"/>
          </a:p>
        </p:txBody>
      </p:sp>
      <p:sp>
        <p:nvSpPr>
          <p:cNvPr id="26" name="Round Same Side Corner Rectangle 25"/>
          <p:cNvSpPr/>
          <p:nvPr/>
        </p:nvSpPr>
        <p:spPr>
          <a:xfrm>
            <a:off x="10442863" y="4534159"/>
            <a:ext cx="1563255" cy="706622"/>
          </a:xfrm>
          <a:prstGeom prst="round2Same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Benefit</a:t>
            </a:r>
            <a:endParaRPr lang="en-US" dirty="0"/>
          </a:p>
        </p:txBody>
      </p:sp>
      <p:sp>
        <p:nvSpPr>
          <p:cNvPr id="27" name="Right Arrow 26"/>
          <p:cNvSpPr/>
          <p:nvPr/>
        </p:nvSpPr>
        <p:spPr>
          <a:xfrm rot="1922779">
            <a:off x="9790196" y="4224883"/>
            <a:ext cx="1001937" cy="42949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action</a:t>
            </a:r>
            <a:endParaRPr lang="en-US" dirty="0"/>
          </a:p>
        </p:txBody>
      </p:sp>
      <p:sp>
        <p:nvSpPr>
          <p:cNvPr id="21" name="Rounded Rectangle 20"/>
          <p:cNvSpPr/>
          <p:nvPr/>
        </p:nvSpPr>
        <p:spPr>
          <a:xfrm>
            <a:off x="9032010" y="3524966"/>
            <a:ext cx="951346" cy="7204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RDD</a:t>
            </a:r>
            <a:r>
              <a:rPr lang="ru-RU" dirty="0" smtClean="0"/>
              <a:t>6</a:t>
            </a:r>
            <a:endParaRPr lang="en-US" dirty="0"/>
          </a:p>
        </p:txBody>
      </p:sp>
      <p:sp>
        <p:nvSpPr>
          <p:cNvPr id="22" name="Right Arrow 21"/>
          <p:cNvSpPr/>
          <p:nvPr/>
        </p:nvSpPr>
        <p:spPr>
          <a:xfrm rot="901351">
            <a:off x="7693570" y="3291158"/>
            <a:ext cx="1364922" cy="2538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ight Arrow 27"/>
          <p:cNvSpPr/>
          <p:nvPr/>
        </p:nvSpPr>
        <p:spPr>
          <a:xfrm rot="20527349">
            <a:off x="7697134" y="2327604"/>
            <a:ext cx="1364922" cy="2538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ight Arrow 28"/>
          <p:cNvSpPr/>
          <p:nvPr/>
        </p:nvSpPr>
        <p:spPr>
          <a:xfrm rot="5400000">
            <a:off x="6709429" y="3672700"/>
            <a:ext cx="1143695" cy="424967"/>
          </a:xfrm>
          <a:prstGeom prst="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persist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умеет </a:t>
            </a:r>
            <a:r>
              <a:rPr lang="en-US" dirty="0" smtClean="0"/>
              <a:t>Spark</a:t>
            </a:r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9874" y="4487491"/>
            <a:ext cx="6029325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709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 чём будем писать?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Scala</a:t>
            </a:r>
          </a:p>
          <a:p>
            <a:r>
              <a:rPr lang="en-US" dirty="0" smtClean="0"/>
              <a:t>Java</a:t>
            </a:r>
          </a:p>
          <a:p>
            <a:r>
              <a:rPr lang="en-US" strike="sngStrike" dirty="0" smtClean="0"/>
              <a:t>Python</a:t>
            </a:r>
          </a:p>
          <a:p>
            <a:r>
              <a:rPr lang="en-US" strike="sngStrike" dirty="0" smtClean="0"/>
              <a:t>R</a:t>
            </a:r>
            <a:endParaRPr lang="en-US" strike="sngStrike" dirty="0"/>
          </a:p>
        </p:txBody>
      </p:sp>
    </p:spTree>
    <p:extLst>
      <p:ext uri="{BB962C8B-B14F-4D97-AF65-F5344CB8AC3E}">
        <p14:creationId xmlns:p14="http://schemas.microsoft.com/office/powerpoint/2010/main" val="32075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ru-RU" dirty="0" smtClean="0"/>
              <a:t>Что думает о Скале обычный </a:t>
            </a:r>
            <a:r>
              <a:rPr lang="en-US" dirty="0" smtClean="0"/>
              <a:t>Java developer</a:t>
            </a:r>
            <a:endParaRPr lang="en-US" dirty="0"/>
          </a:p>
        </p:txBody>
      </p:sp>
      <p:pic>
        <p:nvPicPr>
          <p:cNvPr id="5122" name="Picture 2" descr="http://image.slidesharecdn.com/scala-120511023841-phpapp02/95/scala-3-728.jpg?cb=133670423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26" y="1121569"/>
            <a:ext cx="7648574" cy="573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3182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6047" y="-439998"/>
            <a:ext cx="6010836" cy="1325563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продвинутый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5122" name="Picture 2" descr="http://image.slidesharecdn.com/scala-120511023841-phpapp02/95/scala-3-728.jpg?cb=133670423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565" y="1032575"/>
            <a:ext cx="7767233" cy="582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990600" y="-179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Что думает о Скале </a:t>
            </a:r>
            <a:r>
              <a:rPr lang="ru-RU" strike="sngStrike" smtClean="0"/>
              <a:t>обычный</a:t>
            </a:r>
            <a:r>
              <a:rPr lang="ru-RU" smtClean="0"/>
              <a:t> </a:t>
            </a:r>
            <a:r>
              <a:rPr lang="en-US" smtClean="0"/>
              <a:t>Java developer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99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459508" y="733290"/>
            <a:ext cx="5974713" cy="160043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 err="1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val</a:t>
            </a:r>
            <a:r>
              <a:rPr kumimoji="0" lang="en-US" altLang="en-US" sz="18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lines = </a:t>
            </a:r>
            <a:r>
              <a:rPr kumimoji="0" lang="en-US" altLang="en-US" sz="1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sc.textFile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kumimoji="0" lang="en-US" altLang="en-US" sz="18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"data.txt"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b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800" b="1" i="0" u="none" strike="noStrike" cap="none" normalizeH="0" baseline="0" dirty="0" err="1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val</a:t>
            </a:r>
            <a:r>
              <a:rPr kumimoji="0" lang="en-US" altLang="en-US" sz="18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altLang="en-US" sz="1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lineLengths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kumimoji="0" lang="en-US" altLang="en-US" sz="1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lines.map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altLang="en-US" sz="18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.length)</a:t>
            </a:r>
            <a:b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800" b="1" i="0" u="none" strike="noStrike" cap="none" normalizeH="0" baseline="0" dirty="0" err="1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val</a:t>
            </a:r>
            <a:r>
              <a:rPr kumimoji="0" lang="en-US" altLang="en-US" sz="18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altLang="en-US" sz="1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totalLength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kumimoji="0" lang="en-US" altLang="en-US" sz="1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lineLengths.reduce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(_+_)</a:t>
            </a:r>
            <a:b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kumimoji="0" lang="en-US" altLang="en-US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59508" y="2889699"/>
            <a:ext cx="11902617" cy="369331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JavaRDD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&lt;String&gt; lines =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sc.textFile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kumimoji="0" lang="en-US" altLang="en-US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"data.txt"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b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JavaRDD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&lt;Integer&gt;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lineLengths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lines.map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kumimoji="0" lang="en-US" altLang="en-US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new 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Function&lt;String, Integer&gt;() {</a:t>
            </a:r>
            <a:b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8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@Override</a:t>
            </a:r>
            <a:b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8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8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kumimoji="0" lang="en-US" altLang="en-US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public 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Integer call(String lines) </a:t>
            </a:r>
            <a:r>
              <a:rPr kumimoji="0" lang="en-US" altLang="en-US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throws 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Exception {</a:t>
            </a:r>
            <a:b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kumimoji="0" lang="en-US" altLang="en-US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return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lines.length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  <a:b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  <a:b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});</a:t>
            </a:r>
            <a:b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Integer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totalLength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lineLengths.reduce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kumimoji="0" lang="en-US" altLang="en-US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new 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Function2&lt;Integer, Integer, Integer&gt;() {</a:t>
            </a:r>
            <a:b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8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@Override</a:t>
            </a:r>
            <a:b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8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8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kumimoji="0" lang="en-US" altLang="en-US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public 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Integer call(Integer a, Integer b) </a:t>
            </a:r>
            <a:r>
              <a:rPr kumimoji="0" lang="en-US" altLang="en-US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throws 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Exception {</a:t>
            </a:r>
            <a:b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kumimoji="0" lang="en-US" altLang="en-US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return 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 + b;</a:t>
            </a:r>
            <a:b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  <a:b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});</a:t>
            </a:r>
            <a:endParaRPr kumimoji="0" lang="en-US" altLang="en-US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9508" y="702513"/>
            <a:ext cx="10986655" cy="106665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59507" y="2142837"/>
            <a:ext cx="10986655" cy="44401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206181" y="834716"/>
            <a:ext cx="14247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Scala</a:t>
            </a:r>
            <a:endParaRPr lang="en-US" sz="3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0206180" y="2223881"/>
            <a:ext cx="14247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Java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601262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https://spagettikoodi.files.wordpress.com/2011/02/img_906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14"/>
          <a:stretch/>
        </p:blipFill>
        <p:spPr bwMode="auto">
          <a:xfrm>
            <a:off x="314037" y="0"/>
            <a:ext cx="113434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8461842" y="788424"/>
            <a:ext cx="3591612" cy="2224726"/>
          </a:xfrm>
          <a:prstGeom prst="wedgeRoundRectCallout">
            <a:avLst>
              <a:gd name="adj1" fmla="val -92749"/>
              <a:gd name="adj2" fmla="val 4343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Говно ваша </a:t>
            </a:r>
            <a:r>
              <a:rPr lang="en-US" sz="2800" dirty="0" smtClean="0"/>
              <a:t>JAVA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2240485" y="5304089"/>
            <a:ext cx="80171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chemeClr val="bg1"/>
                </a:solidFill>
                <a:latin typeface="Tahoma" panose="020B0604030504040204" pitchFamily="34" charset="0"/>
              </a:rPr>
              <a:t>Все персонажи вымышлены</a:t>
            </a:r>
            <a:r>
              <a:rPr lang="ru-RU" sz="2400" b="1" i="1" dirty="0" smtClean="0">
                <a:solidFill>
                  <a:schemeClr val="bg1"/>
                </a:solidFill>
                <a:latin typeface="Tahoma" panose="020B0604030504040204" pitchFamily="34" charset="0"/>
              </a:rPr>
              <a:t>,</a:t>
            </a:r>
            <a:br>
              <a:rPr lang="ru-RU" sz="2400" b="1" i="1" dirty="0" smtClean="0">
                <a:solidFill>
                  <a:schemeClr val="bg1"/>
                </a:solidFill>
                <a:latin typeface="Tahoma" panose="020B0604030504040204" pitchFamily="34" charset="0"/>
              </a:rPr>
            </a:br>
            <a:r>
              <a:rPr lang="ru-RU" sz="2400" b="1" i="1" dirty="0" smtClean="0">
                <a:solidFill>
                  <a:schemeClr val="bg1"/>
                </a:solidFill>
                <a:latin typeface="Tahoma" panose="020B0604030504040204" pitchFamily="34" charset="0"/>
              </a:rPr>
              <a:t>любое </a:t>
            </a:r>
            <a:r>
              <a:rPr lang="ru-RU" sz="2400" b="1" i="1" dirty="0">
                <a:solidFill>
                  <a:schemeClr val="bg1"/>
                </a:solidFill>
                <a:latin typeface="Tahoma" panose="020B0604030504040204" pitchFamily="34" charset="0"/>
              </a:rPr>
              <a:t>сходство с реальными людьми случайно!</a:t>
            </a:r>
            <a:endParaRPr lang="ru-RU" sz="2400" b="1" i="1" dirty="0">
              <a:solidFill>
                <a:schemeClr val="bg1"/>
              </a:solidFill>
              <a:effectLst/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025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459508" y="733290"/>
            <a:ext cx="5974713" cy="160043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 err="1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val</a:t>
            </a:r>
            <a:r>
              <a:rPr kumimoji="0" lang="en-US" altLang="en-US" sz="18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lines = </a:t>
            </a:r>
            <a:r>
              <a:rPr kumimoji="0" lang="en-US" altLang="en-US" sz="1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sc.textFile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kumimoji="0" lang="en-US" altLang="en-US" sz="18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"data.txt"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b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800" b="1" i="0" u="none" strike="noStrike" cap="none" normalizeH="0" baseline="0" dirty="0" err="1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val</a:t>
            </a:r>
            <a:r>
              <a:rPr kumimoji="0" lang="en-US" altLang="en-US" sz="18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altLang="en-US" sz="1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lineLengths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kumimoji="0" lang="en-US" altLang="en-US" sz="1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lines.map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altLang="en-US" sz="18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_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.length)</a:t>
            </a:r>
            <a:b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800" b="1" i="0" u="none" strike="noStrike" cap="none" normalizeH="0" baseline="0" dirty="0" err="1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val</a:t>
            </a:r>
            <a:r>
              <a:rPr kumimoji="0" lang="en-US" altLang="en-US" sz="18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altLang="en-US" sz="1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totalLength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kumimoji="0" lang="en-US" altLang="en-US" sz="1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lineLengths.reduce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(_+_)</a:t>
            </a:r>
            <a:b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kumimoji="0" lang="en-US" altLang="en-US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9508" y="702513"/>
            <a:ext cx="10986655" cy="106665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59508" y="2788441"/>
            <a:ext cx="10986655" cy="11505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206181" y="834716"/>
            <a:ext cx="14247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Scala</a:t>
            </a:r>
            <a:endParaRPr lang="en-US" sz="3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0206181" y="2804831"/>
            <a:ext cx="14247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Java 8</a:t>
            </a:r>
            <a:endParaRPr lang="en-US" sz="3200" b="1" dirty="0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591127" y="2845010"/>
            <a:ext cx="8042586" cy="92333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JavaRDD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&lt;String&gt; lines =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sc.textFile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kumimoji="0" lang="en-US" altLang="en-US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"data.txt"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b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JavaRDD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&lt;Integer&gt;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lineLengths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lines.map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(String::length);</a:t>
            </a:r>
            <a:b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b="1" i="0" u="none" strike="noStrike" cap="none" normalizeH="0" baseline="0" dirty="0" err="1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kumimoji="0" lang="en-US" altLang="en-US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totalLength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lineLengths.reduce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((a, b) -&gt; a + b);</a:t>
            </a:r>
            <a:endParaRPr kumimoji="0" lang="en-US" altLang="en-US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09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Главный миф: </a:t>
            </a:r>
            <a:endParaRPr lang="en-US" dirty="0"/>
          </a:p>
        </p:txBody>
      </p:sp>
      <p:pic>
        <p:nvPicPr>
          <p:cNvPr id="8196" name="Picture 4" descr="http://img10.deviantart.net/7d2c/i/2007/267/c/1/pink_floyd_wallpaper_by_lostcavem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351" y="1562893"/>
            <a:ext cx="3713018" cy="2784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pbs.twimg.com/profile_images/694936761760256001/CWV0dR6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40" y="3226305"/>
            <a:ext cx="3156023" cy="315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7957" y="3226305"/>
            <a:ext cx="2925843" cy="347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3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Миф второй – </a:t>
            </a:r>
            <a:r>
              <a:rPr lang="en-US" dirty="0" smtClean="0"/>
              <a:t>Spark </a:t>
            </a:r>
            <a:r>
              <a:rPr lang="ru-RU" dirty="0" smtClean="0"/>
              <a:t>надо писать на Скале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3357023"/>
              </p:ext>
            </p:extLst>
          </p:nvPr>
        </p:nvGraphicFramePr>
        <p:xfrm>
          <a:off x="572654" y="1825625"/>
          <a:ext cx="11065164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32582"/>
                <a:gridCol w="5532582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За Скалу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За Джаву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Скала это круто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1032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Миф второй – </a:t>
            </a:r>
            <a:r>
              <a:rPr lang="en-US" dirty="0" smtClean="0"/>
              <a:t>Spark </a:t>
            </a:r>
            <a:r>
              <a:rPr lang="ru-RU" dirty="0" smtClean="0"/>
              <a:t>надо писать на Скале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572654" y="1825625"/>
          <a:ext cx="11065164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32582"/>
                <a:gridCol w="5532582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За Скалу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За Джаву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Скала это круто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Большинство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baseline="0" dirty="0" err="1" smtClean="0"/>
                        <a:t>джава</a:t>
                      </a:r>
                      <a:r>
                        <a:rPr lang="ru-RU" baseline="0" dirty="0" smtClean="0"/>
                        <a:t> программистов знает </a:t>
                      </a:r>
                      <a:r>
                        <a:rPr lang="ru-RU" baseline="0" dirty="0" err="1" smtClean="0"/>
                        <a:t>джаву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003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Миф второй – </a:t>
            </a:r>
            <a:r>
              <a:rPr lang="en-US" dirty="0" smtClean="0"/>
              <a:t>Spark </a:t>
            </a:r>
            <a:r>
              <a:rPr lang="ru-RU" dirty="0" smtClean="0"/>
              <a:t>надо писать на Скале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795547"/>
              </p:ext>
            </p:extLst>
          </p:nvPr>
        </p:nvGraphicFramePr>
        <p:xfrm>
          <a:off x="572654" y="1825625"/>
          <a:ext cx="11065164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32582"/>
                <a:gridCol w="5532582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За Скалу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За Джаву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Скала это круто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Большинство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baseline="0" dirty="0" err="1" smtClean="0"/>
                        <a:t>джава</a:t>
                      </a:r>
                      <a:r>
                        <a:rPr lang="ru-RU" baseline="0" dirty="0" smtClean="0"/>
                        <a:t> программистов знает </a:t>
                      </a:r>
                      <a:r>
                        <a:rPr lang="ru-RU" baseline="0" dirty="0" err="1" smtClean="0"/>
                        <a:t>джаву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Более лаконичный</a:t>
                      </a:r>
                      <a:r>
                        <a:rPr lang="ru-RU" baseline="0" dirty="0" smtClean="0"/>
                        <a:t> и удобный синтаксис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378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Миф второй – </a:t>
            </a:r>
            <a:r>
              <a:rPr lang="en-US" dirty="0" smtClean="0"/>
              <a:t>Spark </a:t>
            </a:r>
            <a:r>
              <a:rPr lang="ru-RU" dirty="0" smtClean="0"/>
              <a:t>надо писать на Скале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572654" y="1825625"/>
          <a:ext cx="11065164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32582"/>
                <a:gridCol w="5532582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За Скалу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За Джаву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Скала это круто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Большинство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baseline="0" dirty="0" err="1" smtClean="0"/>
                        <a:t>джава</a:t>
                      </a:r>
                      <a:r>
                        <a:rPr lang="ru-RU" baseline="0" dirty="0" smtClean="0"/>
                        <a:t> программистов знает </a:t>
                      </a:r>
                      <a:r>
                        <a:rPr lang="ru-RU" baseline="0" dirty="0" err="1" smtClean="0"/>
                        <a:t>джаву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Более лаконичный</a:t>
                      </a:r>
                      <a:r>
                        <a:rPr lang="ru-RU" baseline="0" dirty="0" smtClean="0"/>
                        <a:t> и удобный синтаксис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Знакомый</a:t>
                      </a:r>
                      <a:r>
                        <a:rPr lang="ru-RU" baseline="0" dirty="0" smtClean="0"/>
                        <a:t> нам мир (</a:t>
                      </a:r>
                      <a:r>
                        <a:rPr lang="en-US" baseline="0" dirty="0" smtClean="0"/>
                        <a:t>Spring, </a:t>
                      </a:r>
                      <a:r>
                        <a:rPr lang="ru-RU" baseline="0" dirty="0" smtClean="0"/>
                        <a:t>шаблоны проектирования)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3250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Миф второй – </a:t>
            </a:r>
            <a:r>
              <a:rPr lang="en-US" dirty="0" smtClean="0"/>
              <a:t>Spark </a:t>
            </a:r>
            <a:r>
              <a:rPr lang="ru-RU" dirty="0" smtClean="0"/>
              <a:t>надо писать на Скале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572654" y="1825625"/>
          <a:ext cx="11065164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32582"/>
                <a:gridCol w="5532582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За Скалу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За Джаву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Скала это круто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Большинство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baseline="0" dirty="0" err="1" smtClean="0"/>
                        <a:t>джава</a:t>
                      </a:r>
                      <a:r>
                        <a:rPr lang="ru-RU" baseline="0" dirty="0" smtClean="0"/>
                        <a:t> программистов знает </a:t>
                      </a:r>
                      <a:r>
                        <a:rPr lang="ru-RU" baseline="0" dirty="0" err="1" smtClean="0"/>
                        <a:t>джаву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Более лаконичный</a:t>
                      </a:r>
                      <a:r>
                        <a:rPr lang="ru-RU" baseline="0" dirty="0" smtClean="0"/>
                        <a:t> и удобный синтаксис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Знакомый</a:t>
                      </a:r>
                      <a:r>
                        <a:rPr lang="ru-RU" baseline="0" dirty="0" smtClean="0"/>
                        <a:t> нам мир (</a:t>
                      </a:r>
                      <a:r>
                        <a:rPr lang="en-US" baseline="0" dirty="0" smtClean="0"/>
                        <a:t>Spring, </a:t>
                      </a:r>
                      <a:r>
                        <a:rPr lang="ru-RU" baseline="0" dirty="0" smtClean="0"/>
                        <a:t>шаблоны проектирования)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Spark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API </a:t>
                      </a:r>
                      <a:r>
                        <a:rPr lang="ru-RU" dirty="0" smtClean="0"/>
                        <a:t>заточен</a:t>
                      </a:r>
                      <a:r>
                        <a:rPr lang="ru-RU" baseline="0" dirty="0" smtClean="0"/>
                        <a:t> под Скалу в первую очередь</a:t>
                      </a:r>
                      <a:r>
                        <a:rPr lang="en-US" baseline="0" dirty="0" smtClean="0"/>
                        <a:t> 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189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Миф второй – </a:t>
            </a:r>
            <a:r>
              <a:rPr lang="en-US" dirty="0" smtClean="0"/>
              <a:t>Spark </a:t>
            </a:r>
            <a:r>
              <a:rPr lang="ru-RU" dirty="0" smtClean="0"/>
              <a:t>надо писать на Скале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7843340"/>
              </p:ext>
            </p:extLst>
          </p:nvPr>
        </p:nvGraphicFramePr>
        <p:xfrm>
          <a:off x="572654" y="1825625"/>
          <a:ext cx="11065164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32582"/>
                <a:gridCol w="5532582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За Скалу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За Джаву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Скала это круто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Большинство</a:t>
                      </a:r>
                      <a:r>
                        <a:rPr lang="ru-RU" b="1" baseline="0" dirty="0" smtClean="0"/>
                        <a:t> </a:t>
                      </a:r>
                      <a:r>
                        <a:rPr lang="ru-RU" b="1" baseline="0" dirty="0" err="1" smtClean="0"/>
                        <a:t>джава</a:t>
                      </a:r>
                      <a:r>
                        <a:rPr lang="ru-RU" b="1" baseline="0" dirty="0" smtClean="0"/>
                        <a:t> программистов знает </a:t>
                      </a:r>
                      <a:r>
                        <a:rPr lang="ru-RU" b="1" baseline="0" dirty="0" err="1" smtClean="0"/>
                        <a:t>джаву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Более лаконичный</a:t>
                      </a:r>
                      <a:r>
                        <a:rPr lang="ru-RU" baseline="0" dirty="0" smtClean="0"/>
                        <a:t> и удобный синтаксис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Знакомый</a:t>
                      </a:r>
                      <a:r>
                        <a:rPr lang="ru-RU" baseline="0" dirty="0" smtClean="0"/>
                        <a:t> нам мир (</a:t>
                      </a:r>
                      <a:r>
                        <a:rPr lang="en-US" baseline="0" dirty="0" smtClean="0"/>
                        <a:t>Spring, </a:t>
                      </a:r>
                      <a:r>
                        <a:rPr lang="ru-RU" baseline="0" dirty="0" smtClean="0"/>
                        <a:t>шаблоны проектирования)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Spark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API </a:t>
                      </a:r>
                      <a:r>
                        <a:rPr lang="ru-RU" dirty="0" smtClean="0"/>
                        <a:t>заточен</a:t>
                      </a:r>
                      <a:r>
                        <a:rPr lang="ru-RU" baseline="0" dirty="0" smtClean="0"/>
                        <a:t> под Скалу в первую очередь</a:t>
                      </a:r>
                      <a:r>
                        <a:rPr lang="en-US" baseline="0" dirty="0" smtClean="0"/>
                        <a:t> 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201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Миф второй – </a:t>
            </a:r>
            <a:r>
              <a:rPr lang="en-US" dirty="0" smtClean="0"/>
              <a:t>Spark </a:t>
            </a:r>
            <a:r>
              <a:rPr lang="ru-RU" dirty="0" smtClean="0"/>
              <a:t>надо писать на Скале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4510316"/>
              </p:ext>
            </p:extLst>
          </p:nvPr>
        </p:nvGraphicFramePr>
        <p:xfrm>
          <a:off x="572654" y="1825625"/>
          <a:ext cx="11065164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32582"/>
                <a:gridCol w="5532582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За Скалу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За Джаву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Скала это круто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Большинство</a:t>
                      </a:r>
                      <a:r>
                        <a:rPr lang="ru-RU" b="1" baseline="0" dirty="0" smtClean="0"/>
                        <a:t> </a:t>
                      </a:r>
                      <a:r>
                        <a:rPr lang="ru-RU" b="1" baseline="0" dirty="0" err="1" smtClean="0"/>
                        <a:t>джава</a:t>
                      </a:r>
                      <a:r>
                        <a:rPr lang="ru-RU" b="1" baseline="0" dirty="0" smtClean="0"/>
                        <a:t> программистов знает </a:t>
                      </a:r>
                      <a:r>
                        <a:rPr lang="ru-RU" b="1" baseline="0" dirty="0" err="1" smtClean="0"/>
                        <a:t>джаву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Более лаконичный</a:t>
                      </a:r>
                      <a:r>
                        <a:rPr lang="ru-RU" baseline="0" dirty="0" smtClean="0"/>
                        <a:t> и удобный синтаксис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Знакомый</a:t>
                      </a:r>
                      <a:r>
                        <a:rPr lang="ru-RU" baseline="0" dirty="0" smtClean="0"/>
                        <a:t> нам мир (</a:t>
                      </a:r>
                      <a:r>
                        <a:rPr lang="en-US" baseline="0" dirty="0" smtClean="0"/>
                        <a:t>Spring, </a:t>
                      </a:r>
                      <a:r>
                        <a:rPr lang="ru-RU" baseline="0" dirty="0" smtClean="0"/>
                        <a:t>шаблоны проектирования)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Spark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API </a:t>
                      </a:r>
                      <a:r>
                        <a:rPr lang="ru-RU" dirty="0" smtClean="0"/>
                        <a:t>заточен</a:t>
                      </a:r>
                      <a:r>
                        <a:rPr lang="ru-RU" baseline="0" dirty="0" smtClean="0"/>
                        <a:t> под Скалу в первую очередь</a:t>
                      </a:r>
                      <a:r>
                        <a:rPr lang="en-US" baseline="0" dirty="0" smtClean="0"/>
                        <a:t> 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Java</a:t>
                      </a:r>
                      <a:r>
                        <a:rPr lang="en-US" baseline="0" dirty="0" smtClean="0"/>
                        <a:t> API </a:t>
                      </a:r>
                      <a:r>
                        <a:rPr lang="ru-RU" baseline="0" dirty="0" smtClean="0"/>
                        <a:t>выходит чуть позже, и не всегда всё есть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3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Миф второй – </a:t>
            </a:r>
            <a:r>
              <a:rPr lang="en-US" dirty="0" smtClean="0"/>
              <a:t>Spark </a:t>
            </a:r>
            <a:r>
              <a:rPr lang="ru-RU" dirty="0" smtClean="0"/>
              <a:t>надо писать на Скале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572654" y="1825625"/>
          <a:ext cx="11065164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32582"/>
                <a:gridCol w="5532582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За Скалу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За Джаву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Скала это круто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Большинство</a:t>
                      </a:r>
                      <a:r>
                        <a:rPr lang="ru-RU" b="1" baseline="0" dirty="0" smtClean="0"/>
                        <a:t> </a:t>
                      </a:r>
                      <a:r>
                        <a:rPr lang="ru-RU" b="1" baseline="0" dirty="0" err="1" smtClean="0"/>
                        <a:t>джава</a:t>
                      </a:r>
                      <a:r>
                        <a:rPr lang="ru-RU" b="1" baseline="0" dirty="0" smtClean="0"/>
                        <a:t> программистов знает </a:t>
                      </a:r>
                      <a:r>
                        <a:rPr lang="ru-RU" b="1" baseline="0" dirty="0" err="1" smtClean="0"/>
                        <a:t>джаву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Более лаконичный</a:t>
                      </a:r>
                      <a:r>
                        <a:rPr lang="ru-RU" baseline="0" dirty="0" smtClean="0"/>
                        <a:t> и удобный синтаксис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Знакомый</a:t>
                      </a:r>
                      <a:r>
                        <a:rPr lang="ru-RU" baseline="0" dirty="0" smtClean="0"/>
                        <a:t> нам мир (</a:t>
                      </a:r>
                      <a:r>
                        <a:rPr lang="en-US" baseline="0" dirty="0" smtClean="0"/>
                        <a:t>Spring, </a:t>
                      </a:r>
                      <a:r>
                        <a:rPr lang="ru-RU" baseline="0" dirty="0" smtClean="0"/>
                        <a:t>шаблоны проектирования)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Spark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API </a:t>
                      </a:r>
                      <a:r>
                        <a:rPr lang="ru-RU" dirty="0" smtClean="0"/>
                        <a:t>заточен</a:t>
                      </a:r>
                      <a:r>
                        <a:rPr lang="ru-RU" baseline="0" dirty="0" smtClean="0"/>
                        <a:t> под Скалу в первую очередь</a:t>
                      </a:r>
                      <a:r>
                        <a:rPr lang="en-US" baseline="0" dirty="0" smtClean="0"/>
                        <a:t> 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Большинство</a:t>
                      </a:r>
                      <a:r>
                        <a:rPr lang="ru-RU" b="1" baseline="0" dirty="0" smtClean="0"/>
                        <a:t> </a:t>
                      </a:r>
                      <a:r>
                        <a:rPr lang="ru-RU" b="1" baseline="0" dirty="0" err="1" smtClean="0"/>
                        <a:t>джава</a:t>
                      </a:r>
                      <a:r>
                        <a:rPr lang="ru-RU" b="1" baseline="0" dirty="0" smtClean="0"/>
                        <a:t> программистов знает </a:t>
                      </a:r>
                      <a:r>
                        <a:rPr lang="ru-RU" b="1" baseline="0" dirty="0" err="1" smtClean="0"/>
                        <a:t>джаву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Java</a:t>
                      </a:r>
                      <a:r>
                        <a:rPr lang="en-US" baseline="0" dirty="0" smtClean="0"/>
                        <a:t> API </a:t>
                      </a:r>
                      <a:r>
                        <a:rPr lang="ru-RU" baseline="0" dirty="0" smtClean="0"/>
                        <a:t>выходит чуть позже, и не всегда всё есть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Знакомый</a:t>
                      </a:r>
                      <a:r>
                        <a:rPr lang="ru-RU" baseline="0" dirty="0" smtClean="0"/>
                        <a:t> нам мир (</a:t>
                      </a:r>
                      <a:r>
                        <a:rPr lang="en-US" baseline="0" dirty="0" smtClean="0"/>
                        <a:t>Spring, </a:t>
                      </a:r>
                      <a:r>
                        <a:rPr lang="ru-RU" baseline="0" dirty="0" smtClean="0"/>
                        <a:t>шаблоны проектирования)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437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963" y="124979"/>
            <a:ext cx="10515600" cy="1325563"/>
          </a:xfrm>
        </p:spPr>
        <p:txBody>
          <a:bodyPr/>
          <a:lstStyle/>
          <a:p>
            <a:r>
              <a:rPr lang="ru-RU" dirty="0" smtClean="0"/>
              <a:t>Чем будем крыть?</a:t>
            </a:r>
            <a:endParaRPr lang="en-US" dirty="0"/>
          </a:p>
        </p:txBody>
      </p:sp>
      <p:pic>
        <p:nvPicPr>
          <p:cNvPr id="7170" name="Picture 2" descr="http://razbor-poletov.com/images/razbor_104_text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34" b="15657"/>
          <a:stretch/>
        </p:blipFill>
        <p:spPr bwMode="auto">
          <a:xfrm>
            <a:off x="2571823" y="1450542"/>
            <a:ext cx="6738432" cy="479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1130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59225"/>
            <a:ext cx="12208766" cy="48499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9483" y="1413996"/>
            <a:ext cx="5670176" cy="1325563"/>
          </a:xfrm>
        </p:spPr>
        <p:txBody>
          <a:bodyPr>
            <a:normAutofit fontScale="90000"/>
          </a:bodyPr>
          <a:lstStyle/>
          <a:p>
            <a:r>
              <a:rPr lang="en-US" b="1" i="1" dirty="0" smtClean="0"/>
              <a:t/>
            </a:r>
            <a:br>
              <a:rPr lang="en-US" b="1" i="1" dirty="0" smtClean="0"/>
            </a:br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he-IL" b="1" i="1" dirty="0" smtClean="0"/>
              <a:t/>
            </a:r>
            <a:br>
              <a:rPr lang="he-IL" b="1" i="1" dirty="0" smtClean="0"/>
            </a:br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dirty="0"/>
              <a:t>Главная проблема цитат в интернете в том, что люди слепо верят в их подлинность</a:t>
            </a:r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dirty="0"/>
              <a:t/>
            </a:r>
            <a:br>
              <a:rPr lang="ru-RU" b="1" i="1" dirty="0"/>
            </a:br>
            <a:r>
              <a:rPr lang="ru-RU" b="1" i="1" dirty="0" smtClean="0"/>
              <a:t>В. И. Ленин</a:t>
            </a:r>
            <a:endParaRPr lang="en-US" b="1" i="1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46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Pink Floyd </a:t>
            </a:r>
            <a:r>
              <a:rPr lang="ru-RU" dirty="0"/>
              <a:t>это вам не Бритни Спирс или </a:t>
            </a:r>
            <a:r>
              <a:rPr lang="ru-RU" dirty="0" err="1"/>
              <a:t>Кэтти</a:t>
            </a:r>
            <a:r>
              <a:rPr lang="ru-RU" dirty="0"/>
              <a:t> Пери</a:t>
            </a:r>
            <a:endParaRPr lang="en-US" dirty="0"/>
          </a:p>
        </p:txBody>
      </p:sp>
      <p:pic>
        <p:nvPicPr>
          <p:cNvPr id="8198" name="Picture 6" descr="https://pbs.twimg.com/profile_images/694936761760256001/CWV0dR6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40" y="3226305"/>
            <a:ext cx="3156023" cy="315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7957" y="3226305"/>
            <a:ext cx="2925843" cy="3476480"/>
          </a:xfrm>
          <a:prstGeom prst="rect">
            <a:avLst/>
          </a:prstGeom>
        </p:spPr>
      </p:pic>
      <p:pic>
        <p:nvPicPr>
          <p:cNvPr id="6" name="Picture 2" descr="http://www.posternation.com/image/view/pink-floyd-back-catalogs-221185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859" y="1917061"/>
            <a:ext cx="3866413" cy="258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922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Выписка из последнего </a:t>
            </a:r>
            <a:r>
              <a:rPr lang="en-US" dirty="0" smtClean="0"/>
              <a:t>API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/>
              <a:t>The Dataset API, released as an API preview in Spark 1.6, aims to provide the best of both worlds; the familiar object-oriented programming style and compile-time type-safety of the RDD API but with the performance benefits of the Catalyst query optimizer. Datasets also use the same efficient off-heap storage mechanism as the </a:t>
            </a:r>
            <a:r>
              <a:rPr lang="en-US" dirty="0" err="1"/>
              <a:t>DataFrame</a:t>
            </a:r>
            <a:r>
              <a:rPr lang="en-US" dirty="0"/>
              <a:t> API.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Dataset </a:t>
            </a:r>
            <a:r>
              <a:rPr lang="en-US" b="1" dirty="0">
                <a:solidFill>
                  <a:srgbClr val="FF0000"/>
                </a:solidFill>
              </a:rPr>
              <a:t>API is designed to work equally well with both Java and Scala</a:t>
            </a:r>
          </a:p>
        </p:txBody>
      </p:sp>
    </p:spTree>
    <p:extLst>
      <p:ext uri="{BB962C8B-B14F-4D97-AF65-F5344CB8AC3E}">
        <p14:creationId xmlns:p14="http://schemas.microsoft.com/office/powerpoint/2010/main" val="146334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Миф третий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Spark </a:t>
            </a:r>
            <a:r>
              <a:rPr lang="ru-RU" dirty="0"/>
              <a:t>и </a:t>
            </a:r>
            <a:r>
              <a:rPr lang="en-US" dirty="0"/>
              <a:t>Spring </a:t>
            </a:r>
            <a:r>
              <a:rPr lang="ru-RU" dirty="0"/>
              <a:t>не совместимы, и вообще там всё по другому</a:t>
            </a:r>
          </a:p>
        </p:txBody>
      </p:sp>
    </p:spTree>
    <p:extLst>
      <p:ext uri="{BB962C8B-B14F-4D97-AF65-F5344CB8AC3E}">
        <p14:creationId xmlns:p14="http://schemas.microsoft.com/office/powerpoint/2010/main" val="72615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mage result for горлум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181" y="0"/>
            <a:ext cx="9781564" cy="704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863" y="5018219"/>
            <a:ext cx="10515600" cy="1325563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Код покажешь?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55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Shared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Или миф следующий – есть такие случаи когда без </a:t>
            </a:r>
            <a:r>
              <a:rPr lang="en-US" dirty="0" err="1" smtClean="0"/>
              <a:t>broadcasta</a:t>
            </a:r>
            <a:r>
              <a:rPr lang="en-US" dirty="0" smtClean="0"/>
              <a:t> </a:t>
            </a:r>
            <a:r>
              <a:rPr lang="ru-RU" dirty="0" smtClean="0"/>
              <a:t>не будет работать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04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Пример</a:t>
            </a:r>
            <a:endParaRPr lang="en-US" dirty="0"/>
          </a:p>
        </p:txBody>
      </p:sp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838200" y="1690688"/>
            <a:ext cx="3262432" cy="34778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Israel, +9725423632</a:t>
            </a:r>
            <a:b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Israel, +9725454232</a:t>
            </a:r>
            <a:b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Israel, +9721454232</a:t>
            </a:r>
            <a:b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Israel, +9721454232</a:t>
            </a:r>
            <a:b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Spain, +34441323432</a:t>
            </a:r>
            <a:endParaRPr kumimoji="0" lang="ru-RU" altLang="en-US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Spain, +34441323432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Israel, +9725423232</a:t>
            </a:r>
            <a:b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Israel, +9725423232</a:t>
            </a:r>
            <a:endParaRPr kumimoji="0" lang="ru-RU" altLang="en-US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Spain, +34441323432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Russia, +78123343434</a:t>
            </a:r>
            <a:b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Russia, +78123343434</a:t>
            </a:r>
            <a:endParaRPr kumimoji="0" lang="en-US" altLang="en-US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72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Пример</a:t>
            </a:r>
            <a:endParaRPr lang="en-US" dirty="0"/>
          </a:p>
        </p:txBody>
      </p:sp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838200" y="1690688"/>
            <a:ext cx="3262432" cy="34778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Israel, +9725423632</a:t>
            </a:r>
            <a:b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Israel, +9725454232</a:t>
            </a:r>
            <a:b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Israel, +9721454232</a:t>
            </a:r>
            <a:b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Israel, +9721454232</a:t>
            </a:r>
            <a:b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000" b="0" i="0" u="none" strike="sng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Spain, +34441323432</a:t>
            </a:r>
            <a:endParaRPr kumimoji="0" lang="ru-RU" altLang="en-US" sz="2000" b="0" i="0" u="none" strike="sng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strike="sngStrike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Spain, +34441323432</a:t>
            </a:r>
            <a:r>
              <a:rPr kumimoji="0" lang="en-US" altLang="en-US" sz="2000" b="0" i="0" u="none" strike="sng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kumimoji="0" lang="en-US" altLang="en-US" sz="2000" b="0" i="0" u="none" strike="sng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Israel, +9725423232</a:t>
            </a:r>
            <a:b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Israel, +9725423232</a:t>
            </a:r>
            <a:endParaRPr kumimoji="0" lang="ru-RU" altLang="en-US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strike="sngStrike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Spain, +34441323432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Russia, +78123343434</a:t>
            </a:r>
            <a:b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Russia, +78123343434</a:t>
            </a:r>
            <a:endParaRPr kumimoji="0" lang="en-US" altLang="en-US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9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Пример</a:t>
            </a:r>
            <a:endParaRPr lang="en-US" dirty="0"/>
          </a:p>
        </p:txBody>
      </p:sp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838200" y="2152352"/>
            <a:ext cx="2954655" cy="255454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Israel, Orange</a:t>
            </a:r>
            <a:b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Israel, Orange</a:t>
            </a:r>
            <a:b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Israel,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Pelephone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Israel,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Pelephone</a:t>
            </a:r>
            <a:r>
              <a:rPr kumimoji="0" lang="en-US" altLang="en-US" sz="2000" b="0" i="0" u="none" strike="sng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kumimoji="0" lang="en-US" altLang="en-US" sz="2000" b="0" i="0" u="none" strike="sng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Israel, Hot</a:t>
            </a:r>
            <a:r>
              <a:rPr kumimoji="0" lang="en-US" altLang="en-US" sz="20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Mobile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Israel, Orange</a:t>
            </a:r>
            <a:b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Russia, Megaphone</a:t>
            </a:r>
            <a:b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Russia, MTC</a:t>
            </a:r>
            <a:endParaRPr kumimoji="0" lang="en-US" altLang="en-US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258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Пример</a:t>
            </a:r>
            <a:endParaRPr lang="en-US" dirty="0"/>
          </a:p>
        </p:txBody>
      </p:sp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838200" y="2152352"/>
            <a:ext cx="1723549" cy="255454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Orange</a:t>
            </a:r>
            <a:b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Orange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Pelephone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Pelephone</a:t>
            </a:r>
            <a:r>
              <a:rPr kumimoji="0" lang="en-US" altLang="en-US" sz="2000" b="0" i="0" u="none" strike="sng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kumimoji="0" lang="en-US" altLang="en-US" sz="2000" b="0" i="0" u="none" strike="sng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Hot</a:t>
            </a:r>
            <a:r>
              <a:rPr kumimoji="0" lang="en-US" altLang="en-US" sz="20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Mobile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Orange</a:t>
            </a:r>
            <a:b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Megaphone</a:t>
            </a:r>
            <a:b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MTC</a:t>
            </a:r>
            <a:endParaRPr kumimoji="0" lang="en-US" altLang="en-US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42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Пример</a:t>
            </a:r>
            <a:endParaRPr lang="en-US" dirty="0"/>
          </a:p>
        </p:txBody>
      </p:sp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838200" y="1690688"/>
            <a:ext cx="3262432" cy="34778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Israel, +9725423632</a:t>
            </a:r>
            <a:b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Israel, +9725454232</a:t>
            </a:r>
            <a:b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Israel, +9721454232</a:t>
            </a:r>
            <a:b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Israel, +9721454232</a:t>
            </a:r>
            <a:b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Spain, +34441323432</a:t>
            </a:r>
            <a:endParaRPr kumimoji="0" lang="ru-RU" altLang="en-US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Spain, +34441323432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Israel, +9725423232</a:t>
            </a:r>
            <a:b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Israel, +9725423232</a:t>
            </a:r>
            <a:endParaRPr kumimoji="0" lang="ru-RU" altLang="en-US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Spain, +34441323432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Russia, +78123343434</a:t>
            </a:r>
            <a:b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Russia, +78123343434</a:t>
            </a:r>
            <a:endParaRPr kumimoji="0" lang="en-US" altLang="en-US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403272" y="1690688"/>
            <a:ext cx="5561138" cy="215443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public interface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CommonConfig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{</a:t>
            </a:r>
            <a:b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Operator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getOperator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(String phone);</a:t>
            </a:r>
            <a:b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List&lt;String&gt; countries();</a:t>
            </a:r>
            <a:b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b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kumimoji="0" lang="en-US" altLang="en-US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658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Это не эффективно</a:t>
            </a:r>
            <a:endParaRPr lang="en-US" dirty="0"/>
          </a:p>
        </p:txBody>
      </p:sp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696124" y="1622149"/>
            <a:ext cx="10799751" cy="415498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8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@Service</a:t>
            </a:r>
            <a:b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8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public class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HrenoviyService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{</a:t>
            </a:r>
            <a:b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8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@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8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Autowired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8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8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8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private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CommonConfig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config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b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b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public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JavaRDD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&lt;String&gt;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resolveOperatorNames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JavaRDD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&lt;Tuple2&lt;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String,String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&gt;&gt; pairs){</a:t>
            </a:r>
            <a:endParaRPr kumimoji="0" lang="ru-RU" altLang="en-US" sz="1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return </a:t>
            </a:r>
            <a:endParaRPr kumimoji="0" lang="ru-RU" altLang="en-US" sz="1600" b="1" i="0" u="none" strike="noStrike" cap="none" normalizeH="0" baseline="0" dirty="0" smtClean="0">
              <a:ln>
                <a:noFill/>
              </a:ln>
              <a:solidFill>
                <a:srgbClr val="00008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en-US" sz="16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ru-RU" altLang="en-US" sz="1600" b="1" dirty="0" smtClean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pairs.filter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(pair-&gt; 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config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.countries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().contains(pair.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_1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))</a:t>
            </a:r>
            <a:endParaRPr kumimoji="0" lang="ru-RU" altLang="en-US" sz="1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        .map(pair-&gt;</a:t>
            </a:r>
            <a:r>
              <a:rPr kumimoji="0" lang="ru-RU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config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.getOperator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(pair.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_2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).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getName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());</a:t>
            </a:r>
            <a:b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  <a:b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b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986779" y="3855563"/>
            <a:ext cx="838986" cy="31108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4147793" y="4356755"/>
            <a:ext cx="838986" cy="31108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67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Миф первый о </a:t>
            </a:r>
            <a:r>
              <a:rPr lang="en-US" dirty="0" smtClean="0"/>
              <a:t>Spark-e </a:t>
            </a:r>
            <a:r>
              <a:rPr lang="ru-RU" dirty="0" smtClean="0"/>
              <a:t>и</a:t>
            </a:r>
            <a:r>
              <a:rPr lang="en-US" dirty="0" smtClean="0"/>
              <a:t> Hadoop-e</a:t>
            </a:r>
            <a:endParaRPr lang="en-US" dirty="0"/>
          </a:p>
        </p:txBody>
      </p:sp>
      <p:pic>
        <p:nvPicPr>
          <p:cNvPr id="2050" name="Picture 2" descr="http://twimgs.com/informationweek/galleries/automated/723/01_Hadoop_fu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587" y="2392059"/>
            <a:ext cx="4550229" cy="3377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inquidia.com/sites/default/files/spar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561919"/>
            <a:ext cx="4069702" cy="2161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552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Broadcast</a:t>
            </a:r>
            <a:endParaRPr lang="en-US" dirty="0"/>
          </a:p>
        </p:txBody>
      </p:sp>
      <p:pic>
        <p:nvPicPr>
          <p:cNvPr id="1026" name="Picture 2" descr="sparkcontext broadcast executors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043" y="1273689"/>
            <a:ext cx="8616779" cy="531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495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 в чём проблема?</a:t>
            </a:r>
            <a:endParaRPr lang="en-US" dirty="0"/>
          </a:p>
        </p:txBody>
      </p:sp>
      <p:pic>
        <p:nvPicPr>
          <p:cNvPr id="1026" name="Picture 2" descr="sparkcontext broadcast executors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043" y="1273689"/>
            <a:ext cx="8616779" cy="531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2636108" y="3229232"/>
            <a:ext cx="247135" cy="2388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2496065" y="3459891"/>
            <a:ext cx="247135" cy="11368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38200" y="4596713"/>
            <a:ext cx="3340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Нарушение инверсии контроля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2224216" y="4908379"/>
            <a:ext cx="193590" cy="77572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814383" y="5590231"/>
            <a:ext cx="3340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ЧО?</a:t>
            </a:r>
          </a:p>
        </p:txBody>
      </p:sp>
    </p:spTree>
    <p:extLst>
      <p:ext uri="{BB962C8B-B14F-4D97-AF65-F5344CB8AC3E}">
        <p14:creationId xmlns:p14="http://schemas.microsoft.com/office/powerpoint/2010/main" val="954378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1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4972" y="-159412"/>
            <a:ext cx="10515600" cy="13255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838200" y="1200531"/>
            <a:ext cx="9743373" cy="560153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8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@Service</a:t>
            </a:r>
            <a:b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8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public class </a:t>
            </a:r>
            <a:r>
              <a:rPr kumimoji="0" lang="en-US" altLang="en-US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HrenoviyService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{</a:t>
            </a:r>
            <a:b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8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@</a:t>
            </a:r>
            <a:r>
              <a:rPr kumimoji="0" lang="en-US" altLang="en-US" sz="1400" b="0" i="0" u="none" strike="noStrike" cap="none" normalizeH="0" baseline="0" dirty="0" err="1" smtClean="0">
                <a:ln>
                  <a:noFill/>
                </a:ln>
                <a:solidFill>
                  <a:srgbClr val="8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Autowired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8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8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8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private </a:t>
            </a:r>
            <a:r>
              <a:rPr kumimoji="0" lang="en-US" altLang="en-US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JavaSparkContext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altLang="en-US" sz="1400" b="1" i="0" u="none" strike="noStrike" cap="none" normalizeH="0" baseline="0" dirty="0" err="1" smtClean="0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sc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b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8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@</a:t>
            </a:r>
            <a:r>
              <a:rPr kumimoji="0" lang="en-US" altLang="en-US" sz="1400" b="0" i="0" u="none" strike="noStrike" cap="none" normalizeH="0" baseline="0" dirty="0" err="1" smtClean="0">
                <a:ln>
                  <a:noFill/>
                </a:ln>
                <a:solidFill>
                  <a:srgbClr val="8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Autowired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8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8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8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private </a:t>
            </a:r>
            <a:r>
              <a:rPr kumimoji="0" lang="en-US" altLang="en-US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CommonConfig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altLang="en-US" sz="1400" b="1" i="0" u="none" strike="noStrike" cap="none" normalizeH="0" baseline="0" dirty="0" err="1" smtClean="0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commonConfig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b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private 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Broadcast&lt;</a:t>
            </a:r>
            <a:r>
              <a:rPr kumimoji="0" lang="en-US" altLang="en-US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CommonConfig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 </a:t>
            </a:r>
            <a:r>
              <a:rPr kumimoji="0" lang="en-US" altLang="en-US" sz="1400" b="1" i="0" u="none" strike="noStrike" cap="none" normalizeH="0" baseline="0" dirty="0" err="1" smtClean="0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configBroadcast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b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8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@</a:t>
            </a:r>
            <a:r>
              <a:rPr kumimoji="0" lang="en-US" altLang="en-US" sz="1400" b="0" i="0" u="none" strike="noStrike" cap="none" normalizeH="0" baseline="0" dirty="0" err="1" smtClean="0">
                <a:ln>
                  <a:noFill/>
                </a:ln>
                <a:solidFill>
                  <a:srgbClr val="8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PostConstruct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8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8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8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public void </a:t>
            </a:r>
            <a:r>
              <a:rPr kumimoji="0" lang="en-US" altLang="en-US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wrapWithBroadCast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(){</a:t>
            </a:r>
            <a:b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kumimoji="0" lang="en-US" altLang="en-US" sz="1400" b="1" i="0" u="none" strike="noStrike" cap="none" normalizeH="0" baseline="0" dirty="0" err="1" smtClean="0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configBroadcast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 </a:t>
            </a:r>
            <a:r>
              <a:rPr kumimoji="0" lang="en-US" altLang="en-US" sz="1400" b="1" i="0" u="none" strike="noStrike" cap="none" normalizeH="0" baseline="0" dirty="0" err="1" smtClean="0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sc</a:t>
            </a:r>
            <a:r>
              <a:rPr kumimoji="0" lang="en-US" altLang="en-US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.broadcast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kumimoji="0" lang="en-US" altLang="en-US" sz="1400" b="1" i="0" u="none" strike="noStrike" cap="none" normalizeH="0" baseline="0" dirty="0" err="1" smtClean="0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commonConfig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b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  <a:b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public </a:t>
            </a:r>
            <a:r>
              <a:rPr kumimoji="0" lang="en-US" altLang="en-US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JavaRDD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&lt;String&gt; </a:t>
            </a:r>
            <a:r>
              <a:rPr kumimoji="0" lang="en-US" altLang="en-US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resolveOperatorNames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kumimoji="0" lang="en-US" altLang="en-US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JavaRDD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&lt;Tuple2&lt;</a:t>
            </a:r>
            <a:r>
              <a:rPr kumimoji="0" lang="en-US" altLang="en-US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String,String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&gt;&gt; pairs){</a:t>
            </a:r>
            <a:endParaRPr kumimoji="0" lang="ru-RU" altLang="en-US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return </a:t>
            </a:r>
            <a:r>
              <a:rPr kumimoji="0" lang="en-US" altLang="en-US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pairs.filter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(pair-&gt; </a:t>
            </a:r>
            <a:r>
              <a:rPr kumimoji="0" lang="en-US" altLang="en-US" sz="1400" b="1" i="0" u="none" strike="noStrike" cap="none" normalizeH="0" baseline="0" dirty="0" err="1" smtClean="0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configBroadcast</a:t>
            </a:r>
            <a:r>
              <a:rPr kumimoji="0" lang="en-US" altLang="en-US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.value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().countries().contains(pair.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_1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))</a:t>
            </a:r>
            <a:endParaRPr kumimoji="0" lang="ru-RU" altLang="en-US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        .map(pair-&gt;</a:t>
            </a:r>
            <a:r>
              <a:rPr kumimoji="0" lang="ru-RU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altLang="en-US" sz="1400" b="1" i="0" u="none" strike="noStrike" cap="none" normalizeH="0" baseline="0" dirty="0" err="1" smtClean="0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configBroadcast</a:t>
            </a:r>
            <a:r>
              <a:rPr kumimoji="0" lang="en-US" altLang="en-US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.value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().</a:t>
            </a:r>
            <a:r>
              <a:rPr kumimoji="0" lang="en-US" altLang="en-US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getOperator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(pair.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_2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).</a:t>
            </a:r>
            <a:r>
              <a:rPr kumimoji="0" lang="en-US" altLang="en-US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getName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());</a:t>
            </a:r>
            <a:b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  <a:b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b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kumimoji="0" lang="en-US" alt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648173" y="4044099"/>
            <a:ext cx="2903456" cy="273377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4611278" y="5081047"/>
            <a:ext cx="2487106" cy="265522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3912123" y="5458120"/>
            <a:ext cx="2450969" cy="329938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http://wersm.com/wp-content/uploads/2015/06/wersm-mozart-not-impressed-657x36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45"/>
          <a:stretch/>
        </p:blipFill>
        <p:spPr bwMode="auto">
          <a:xfrm>
            <a:off x="5658152" y="968021"/>
            <a:ext cx="2880464" cy="205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ular Callout 9"/>
          <p:cNvSpPr/>
          <p:nvPr/>
        </p:nvSpPr>
        <p:spPr>
          <a:xfrm>
            <a:off x="8874668" y="503369"/>
            <a:ext cx="3573641" cy="1102168"/>
          </a:xfrm>
          <a:prstGeom prst="wedgeRoundRectCallout">
            <a:avLst>
              <a:gd name="adj1" fmla="val -78078"/>
              <a:gd name="adj2" fmla="val 13895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/>
              <a:t>И </a:t>
            </a:r>
            <a:r>
              <a:rPr lang="ru-RU" sz="2400" b="1" i="1" dirty="0" smtClean="0"/>
              <a:t>в чём проблема?</a:t>
            </a:r>
            <a:endParaRPr lang="en-US" sz="2400" dirty="0"/>
          </a:p>
        </p:txBody>
      </p:sp>
      <p:sp>
        <p:nvSpPr>
          <p:cNvPr id="13" name="Rounded Rectangle 12"/>
          <p:cNvSpPr/>
          <p:nvPr/>
        </p:nvSpPr>
        <p:spPr>
          <a:xfrm>
            <a:off x="1171672" y="1856832"/>
            <a:ext cx="3358763" cy="57464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245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0" grpId="0" animBg="1"/>
      <p:bldP spid="1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.ziffdavisinternational.com/ign_ap/1/12-movies-to-bring-in-the-apocalypse/12-movies-to-bring-in-the-apocalypse_46u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7" t="9646"/>
          <a:stretch/>
        </p:blipFill>
        <p:spPr bwMode="auto">
          <a:xfrm>
            <a:off x="6920346" y="1983007"/>
            <a:ext cx="4834369" cy="465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412173" y="188480"/>
            <a:ext cx="5559136" cy="2171700"/>
          </a:xfrm>
          <a:prstGeom prst="wedgeRoundRectCallout">
            <a:avLst>
              <a:gd name="adj1" fmla="val 93138"/>
              <a:gd name="adj2" fmla="val 14814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/>
              <a:t>Нарушение инверсии </a:t>
            </a:r>
            <a:r>
              <a:rPr lang="ru-RU" sz="4400" dirty="0" smtClean="0"/>
              <a:t>контроля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404999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ersm.com/wp-content/uploads/2015/06/wersm-mozart-not-impressed-657x360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45"/>
          <a:stretch/>
        </p:blipFill>
        <p:spPr bwMode="auto">
          <a:xfrm>
            <a:off x="379702" y="1881548"/>
            <a:ext cx="5675637" cy="404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6328065" y="365125"/>
            <a:ext cx="5559136" cy="2171700"/>
          </a:xfrm>
          <a:prstGeom prst="wedgeRoundRectCallout">
            <a:avLst>
              <a:gd name="adj1" fmla="val -78078"/>
              <a:gd name="adj2" fmla="val 16441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/>
              <a:t>Ну так себе нарушение</a:t>
            </a:r>
            <a:r>
              <a:rPr lang="ru-RU" sz="3200" b="1" i="1" dirty="0" smtClean="0"/>
              <a:t>,</a:t>
            </a:r>
            <a:br>
              <a:rPr lang="ru-RU" sz="3200" b="1" i="1" dirty="0" smtClean="0"/>
            </a:br>
            <a:r>
              <a:rPr lang="ru-RU" sz="3200" b="1" i="1" dirty="0" smtClean="0"/>
              <a:t>не контекст </a:t>
            </a:r>
            <a:r>
              <a:rPr lang="ru-RU" sz="3200" b="1" i="1" dirty="0"/>
              <a:t>же </a:t>
            </a:r>
            <a:r>
              <a:rPr lang="ru-RU" sz="3200" b="1" i="1" dirty="0" err="1"/>
              <a:t>Спринга</a:t>
            </a:r>
            <a:r>
              <a:rPr lang="ru-RU" sz="3200" b="1" i="1" dirty="0"/>
              <a:t> </a:t>
            </a:r>
            <a:r>
              <a:rPr lang="ru-RU" sz="3200" b="1" i="1" dirty="0" err="1"/>
              <a:t>инжектим</a:t>
            </a:r>
            <a:endParaRPr lang="en-US" sz="32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809072" y="2061549"/>
            <a:ext cx="4911374" cy="950552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Не убедил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96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.ziffdavisinternational.com/ign_ap/1/12-movies-to-bring-in-the-apocalypse/12-movies-to-bring-in-the-apocalypse_46u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7" t="9646"/>
          <a:stretch/>
        </p:blipFill>
        <p:spPr bwMode="auto">
          <a:xfrm>
            <a:off x="6920346" y="1983007"/>
            <a:ext cx="4834369" cy="465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412173" y="188480"/>
            <a:ext cx="5559136" cy="2171700"/>
          </a:xfrm>
          <a:prstGeom prst="wedgeRoundRectCallout">
            <a:avLst>
              <a:gd name="adj1" fmla="val 93138"/>
              <a:gd name="adj2" fmla="val 14814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/>
              <a:t>Много копи паста</a:t>
            </a:r>
          </a:p>
        </p:txBody>
      </p:sp>
    </p:spTree>
    <p:extLst>
      <p:ext uri="{BB962C8B-B14F-4D97-AF65-F5344CB8AC3E}">
        <p14:creationId xmlns:p14="http://schemas.microsoft.com/office/powerpoint/2010/main" val="75289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ersm.com/wp-content/uploads/2015/06/wersm-mozart-not-impressed-657x360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45"/>
          <a:stretch/>
        </p:blipFill>
        <p:spPr bwMode="auto">
          <a:xfrm>
            <a:off x="379702" y="1881548"/>
            <a:ext cx="5675637" cy="404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6328065" y="365125"/>
            <a:ext cx="5559136" cy="2171700"/>
          </a:xfrm>
          <a:prstGeom prst="wedgeRoundRectCallout">
            <a:avLst>
              <a:gd name="adj1" fmla="val -78078"/>
              <a:gd name="adj2" fmla="val 16441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/>
              <a:t>Не так уж и много,</a:t>
            </a:r>
            <a:br>
              <a:rPr lang="ru-RU" sz="3200" b="1" i="1" dirty="0" smtClean="0"/>
            </a:br>
            <a:r>
              <a:rPr lang="ru-RU" sz="3200" b="1" i="1" dirty="0" smtClean="0"/>
              <a:t> пара строчек</a:t>
            </a:r>
            <a:endParaRPr lang="en-US" sz="32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809072" y="2061549"/>
            <a:ext cx="4911374" cy="950552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Не убедил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887995" y="3012101"/>
            <a:ext cx="5876930" cy="387798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en-US" altLang="en-US" sz="14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4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altLang="en-US" sz="1400" dirty="0" smtClean="0">
                <a:solidFill>
                  <a:srgbClr val="8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@</a:t>
            </a:r>
            <a:r>
              <a:rPr lang="en-US" altLang="en-US" sz="1400" dirty="0" err="1" smtClean="0">
                <a:solidFill>
                  <a:srgbClr val="8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Autowired</a:t>
            </a:r>
            <a:r>
              <a:rPr lang="en-US" altLang="en-US" sz="1400" dirty="0" smtClean="0">
                <a:solidFill>
                  <a:srgbClr val="8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en-US" altLang="en-US" sz="1400" dirty="0" smtClean="0">
                <a:solidFill>
                  <a:srgbClr val="8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400" dirty="0" smtClean="0">
                <a:solidFill>
                  <a:srgbClr val="8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altLang="en-US" sz="1400" b="1" dirty="0" smtClean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private </a:t>
            </a:r>
            <a:r>
              <a:rPr lang="en-US" altLang="en-US" sz="14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JavaSparkContext</a:t>
            </a:r>
            <a:r>
              <a:rPr lang="en-US" altLang="en-US" sz="14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en-US" sz="1400" b="1" dirty="0" err="1" smtClean="0">
                <a:solidFill>
                  <a:srgbClr val="660E7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</a:t>
            </a:r>
            <a:r>
              <a:rPr lang="en-US" altLang="en-US" sz="14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br>
              <a:rPr lang="en-US" altLang="en-US" sz="14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4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en-US" altLang="en-US" sz="14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4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altLang="en-US" sz="1400" dirty="0" smtClean="0">
                <a:solidFill>
                  <a:srgbClr val="8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@</a:t>
            </a:r>
            <a:r>
              <a:rPr lang="en-US" altLang="en-US" sz="1400" dirty="0" err="1" smtClean="0">
                <a:solidFill>
                  <a:srgbClr val="8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Autowired</a:t>
            </a:r>
            <a:r>
              <a:rPr lang="en-US" altLang="en-US" sz="1400" dirty="0" smtClean="0">
                <a:solidFill>
                  <a:srgbClr val="8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en-US" altLang="en-US" sz="1400" dirty="0" smtClean="0">
                <a:solidFill>
                  <a:srgbClr val="8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400" dirty="0" smtClean="0">
                <a:solidFill>
                  <a:srgbClr val="8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altLang="en-US" sz="1400" b="1" dirty="0" smtClean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private </a:t>
            </a:r>
            <a:r>
              <a:rPr lang="en-US" altLang="en-US" sz="14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CommonConfig</a:t>
            </a:r>
            <a:r>
              <a:rPr lang="en-US" altLang="en-US" sz="14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en-US" sz="1400" b="1" dirty="0" err="1" smtClean="0">
                <a:solidFill>
                  <a:srgbClr val="660E7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commonConfig</a:t>
            </a:r>
            <a:r>
              <a:rPr lang="en-US" altLang="en-US" sz="14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br>
              <a:rPr lang="en-US" altLang="en-US" sz="14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4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en-US" altLang="en-US" sz="14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4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altLang="en-US" sz="1400" b="1" dirty="0" smtClean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private </a:t>
            </a:r>
            <a:r>
              <a:rPr lang="en-US" altLang="en-US" sz="14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Broadcast&lt;</a:t>
            </a:r>
            <a:r>
              <a:rPr lang="en-US" altLang="en-US" sz="14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CommonConfig</a:t>
            </a:r>
            <a:r>
              <a:rPr lang="en-US" altLang="en-US" sz="14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 </a:t>
            </a:r>
            <a:r>
              <a:rPr lang="en-US" altLang="en-US" sz="1400" b="1" dirty="0" err="1" smtClean="0">
                <a:solidFill>
                  <a:srgbClr val="660E7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configBroadcast</a:t>
            </a:r>
            <a:r>
              <a:rPr lang="en-US" altLang="en-US" sz="14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br>
              <a:rPr lang="en-US" altLang="en-US" sz="14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4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en-US" altLang="en-US" sz="14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4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altLang="en-US" sz="1400" dirty="0" smtClean="0">
                <a:solidFill>
                  <a:srgbClr val="8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@</a:t>
            </a:r>
            <a:r>
              <a:rPr lang="en-US" altLang="en-US" sz="1400" dirty="0" err="1" smtClean="0">
                <a:solidFill>
                  <a:srgbClr val="8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PostConstruct</a:t>
            </a:r>
            <a:r>
              <a:rPr lang="en-US" altLang="en-US" sz="1400" dirty="0" smtClean="0">
                <a:solidFill>
                  <a:srgbClr val="8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en-US" altLang="en-US" sz="1400" dirty="0" smtClean="0">
                <a:solidFill>
                  <a:srgbClr val="8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400" dirty="0" smtClean="0">
                <a:solidFill>
                  <a:srgbClr val="8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altLang="en-US" sz="1400" b="1" dirty="0" smtClean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public void </a:t>
            </a:r>
            <a:r>
              <a:rPr lang="en-US" altLang="en-US" sz="14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wrapWithBroadCast</a:t>
            </a:r>
            <a:r>
              <a:rPr lang="en-US" altLang="en-US" sz="14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(){</a:t>
            </a:r>
            <a:br>
              <a:rPr lang="en-US" altLang="en-US" sz="14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4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altLang="en-US" sz="1400" b="1" dirty="0" err="1" smtClean="0">
                <a:solidFill>
                  <a:srgbClr val="660E7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configBroadcast</a:t>
            </a:r>
            <a:r>
              <a:rPr lang="en-US" altLang="en-US" sz="1400" b="1" dirty="0" smtClean="0">
                <a:solidFill>
                  <a:srgbClr val="660E7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 </a:t>
            </a:r>
            <a:r>
              <a:rPr lang="en-US" altLang="en-US" sz="1400" b="1" dirty="0" err="1" smtClean="0">
                <a:solidFill>
                  <a:srgbClr val="660E7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</a:t>
            </a:r>
            <a:r>
              <a:rPr lang="en-US" altLang="en-US" sz="14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.broadcast</a:t>
            </a:r>
            <a:r>
              <a:rPr lang="en-US" altLang="en-US" sz="14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altLang="en-US" sz="1400" b="1" dirty="0" err="1" smtClean="0">
                <a:solidFill>
                  <a:srgbClr val="660E7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commonConfig</a:t>
            </a:r>
            <a:r>
              <a:rPr lang="en-US" altLang="en-US" sz="14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br>
              <a:rPr lang="en-US" altLang="en-US" sz="14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4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  <a:br>
              <a:rPr lang="en-US" altLang="en-US" sz="14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4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en-US" altLang="en-US" sz="14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4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br>
              <a:rPr lang="en-US" altLang="en-US" sz="14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altLang="en-US" sz="3600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56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.ziffdavisinternational.com/ign_ap/1/12-movies-to-bring-in-the-apocalypse/12-movies-to-bring-in-the-apocalypse_46u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7" t="9646"/>
          <a:stretch/>
        </p:blipFill>
        <p:spPr bwMode="auto">
          <a:xfrm>
            <a:off x="6920346" y="1983007"/>
            <a:ext cx="4834369" cy="465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412173" y="188480"/>
            <a:ext cx="5559136" cy="2171700"/>
          </a:xfrm>
          <a:prstGeom prst="wedgeRoundRectCallout">
            <a:avLst>
              <a:gd name="adj1" fmla="val 93138"/>
              <a:gd name="adj2" fmla="val 14814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/>
              <a:t>Технический </a:t>
            </a:r>
            <a:r>
              <a:rPr lang="ru-RU" sz="3200" dirty="0" err="1"/>
              <a:t>спарковый</a:t>
            </a:r>
            <a:r>
              <a:rPr lang="ru-RU" sz="3200" dirty="0"/>
              <a:t> код в бизнес логике</a:t>
            </a:r>
          </a:p>
        </p:txBody>
      </p:sp>
    </p:spTree>
    <p:extLst>
      <p:ext uri="{BB962C8B-B14F-4D97-AF65-F5344CB8AC3E}">
        <p14:creationId xmlns:p14="http://schemas.microsoft.com/office/powerpoint/2010/main" val="2129658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ersm.com/wp-content/uploads/2015/06/wersm-mozart-not-impressed-657x360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45"/>
          <a:stretch/>
        </p:blipFill>
        <p:spPr bwMode="auto">
          <a:xfrm>
            <a:off x="379702" y="1881548"/>
            <a:ext cx="5675637" cy="404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6328065" y="365125"/>
            <a:ext cx="5559136" cy="2171700"/>
          </a:xfrm>
          <a:prstGeom prst="wedgeRoundRectCallout">
            <a:avLst>
              <a:gd name="adj1" fmla="val -78078"/>
              <a:gd name="adj2" fmla="val 16441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/>
              <a:t>А он у тебя всё равно где то будет в бизнес логике</a:t>
            </a:r>
            <a:endParaRPr lang="en-US" sz="32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809072" y="2061549"/>
            <a:ext cx="4911374" cy="950552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Не убедил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09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.ziffdavisinternational.com/ign_ap/1/12-movies-to-bring-in-the-apocalypse/12-movies-to-bring-in-the-apocalypse_46u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7" t="9646"/>
          <a:stretch/>
        </p:blipFill>
        <p:spPr bwMode="auto">
          <a:xfrm>
            <a:off x="6920346" y="1983007"/>
            <a:ext cx="4834369" cy="465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412173" y="188480"/>
            <a:ext cx="5708072" cy="2171700"/>
          </a:xfrm>
          <a:prstGeom prst="wedgeRoundRectCallout">
            <a:avLst>
              <a:gd name="adj1" fmla="val 88769"/>
              <a:gd name="adj2" fmla="val 14766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/>
              <a:t>Но не в каждом же сервисе, которому нужен </a:t>
            </a:r>
            <a:r>
              <a:rPr lang="ru-RU" sz="3200" b="1" i="1" dirty="0" err="1" smtClean="0"/>
              <a:t>броадкаст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6371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вообще мы знаем про </a:t>
            </a:r>
            <a:r>
              <a:rPr lang="en-US" dirty="0" smtClean="0"/>
              <a:t>Hadoop</a:t>
            </a:r>
            <a:endParaRPr lang="en-US" dirty="0"/>
          </a:p>
        </p:txBody>
      </p:sp>
      <p:pic>
        <p:nvPicPr>
          <p:cNvPr id="2050" name="Picture 2" descr="http://twimgs.com/informationweek/galleries/automated/723/01_Hadoop_fu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393" y="2392059"/>
            <a:ext cx="4550229" cy="3377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459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ersm.com/wp-content/uploads/2015/06/wersm-mozart-not-impressed-657x360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45"/>
          <a:stretch/>
        </p:blipFill>
        <p:spPr bwMode="auto">
          <a:xfrm>
            <a:off x="379702" y="1881548"/>
            <a:ext cx="5675637" cy="404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ular Callout 5"/>
          <p:cNvSpPr/>
          <p:nvPr/>
        </p:nvSpPr>
        <p:spPr>
          <a:xfrm>
            <a:off x="6328065" y="365125"/>
            <a:ext cx="5559136" cy="2171700"/>
          </a:xfrm>
          <a:prstGeom prst="wedgeRoundRectCallout">
            <a:avLst>
              <a:gd name="adj1" fmla="val -78078"/>
              <a:gd name="adj2" fmla="val 16441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/>
              <a:t>…</a:t>
            </a:r>
            <a:endParaRPr lang="en-US" sz="32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809072" y="2061549"/>
            <a:ext cx="4911374" cy="950552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Не убедил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65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.ziffdavisinternational.com/ign_ap/1/12-movies-to-bring-in-the-apocalypse/12-movies-to-bring-in-the-apocalypse_46u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7" t="9646"/>
          <a:stretch/>
        </p:blipFill>
        <p:spPr bwMode="auto">
          <a:xfrm>
            <a:off x="6920346" y="1983007"/>
            <a:ext cx="4834369" cy="465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412173" y="188480"/>
            <a:ext cx="5559136" cy="2171700"/>
          </a:xfrm>
          <a:prstGeom prst="wedgeRoundRectCallout">
            <a:avLst>
              <a:gd name="adj1" fmla="val 93138"/>
              <a:gd name="adj2" fmla="val 14814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/>
              <a:t>Дополнительные сложности для тестов</a:t>
            </a:r>
          </a:p>
        </p:txBody>
      </p:sp>
    </p:spTree>
    <p:extLst>
      <p:ext uri="{BB962C8B-B14F-4D97-AF65-F5344CB8AC3E}">
        <p14:creationId xmlns:p14="http://schemas.microsoft.com/office/powerpoint/2010/main" val="340067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ersm.com/wp-content/uploads/2015/06/wersm-mozart-not-impressed-657x360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45"/>
          <a:stretch/>
        </p:blipFill>
        <p:spPr bwMode="auto">
          <a:xfrm>
            <a:off x="379702" y="1881548"/>
            <a:ext cx="5675637" cy="404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6328065" y="365125"/>
            <a:ext cx="5559136" cy="2171700"/>
          </a:xfrm>
          <a:prstGeom prst="wedgeRoundRectCallout">
            <a:avLst>
              <a:gd name="adj1" fmla="val -78078"/>
              <a:gd name="adj2" fmla="val 16441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/>
              <a:t>Они и так не 100% </a:t>
            </a:r>
            <a:r>
              <a:rPr lang="en-US" sz="3200" b="1" i="1" dirty="0" smtClean="0"/>
              <a:t>unit</a:t>
            </a:r>
            <a:r>
              <a:rPr lang="ru-RU" sz="3200" b="1" i="1" dirty="0" smtClean="0"/>
              <a:t> тесты</a:t>
            </a:r>
            <a:endParaRPr lang="en-US" sz="32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809072" y="2061549"/>
            <a:ext cx="4911374" cy="950552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Не убедил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55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im.ziffdavisinternational.com/ign_ap/1/12-movies-to-bring-in-the-apocalypse/12-movies-to-bring-in-the-apocalypse_46u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89998" cy="7192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11767" y="1027906"/>
            <a:ext cx="692634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b="1" dirty="0" smtClean="0">
                <a:solidFill>
                  <a:schemeClr val="bg1"/>
                </a:solidFill>
              </a:rPr>
              <a:t>Есть ещё аргумент</a:t>
            </a:r>
            <a:endParaRPr lang="en-US" sz="6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88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ersm.com/wp-content/uploads/2015/06/wersm-mozart-not-impressed-657x360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5873" y="0"/>
            <a:ext cx="12515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5980" y="248444"/>
            <a:ext cx="6926345" cy="1325563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solidFill>
                  <a:schemeClr val="bg1"/>
                </a:solidFill>
              </a:rPr>
              <a:t>Убедил</a:t>
            </a:r>
            <a:endParaRPr lang="en-US" sz="6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96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555" y="466531"/>
            <a:ext cx="10971245" cy="5710432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Caused by: </a:t>
            </a:r>
            <a:r>
              <a:rPr lang="en-US" b="1" dirty="0" err="1">
                <a:solidFill>
                  <a:srgbClr val="FF0000"/>
                </a:solidFill>
              </a:rPr>
              <a:t>java.io.NotSerializableException</a:t>
            </a:r>
            <a:r>
              <a:rPr lang="en-US" b="1" dirty="0">
                <a:solidFill>
                  <a:srgbClr val="FF0000"/>
                </a:solidFill>
              </a:rPr>
              <a:t>: </a:t>
            </a:r>
            <a:r>
              <a:rPr lang="en-US" b="1" dirty="0" err="1" smtClean="0">
                <a:solidFill>
                  <a:srgbClr val="FF0000"/>
                </a:solidFill>
              </a:rPr>
              <a:t>com.inwhite.HrenoviyService</a:t>
            </a:r>
            <a:endParaRPr lang="en-US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Serialization stack: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	- object not serializable (class: </a:t>
            </a:r>
            <a:r>
              <a:rPr lang="en-US" b="1" dirty="0" err="1">
                <a:solidFill>
                  <a:srgbClr val="FF0000"/>
                </a:solidFill>
              </a:rPr>
              <a:t>com.inwhite.HrenoviyService</a:t>
            </a:r>
            <a:r>
              <a:rPr lang="en-US" b="1" dirty="0">
                <a:solidFill>
                  <a:srgbClr val="FF0000"/>
                </a:solidFill>
              </a:rPr>
              <a:t>, value: </a:t>
            </a:r>
            <a:r>
              <a:rPr lang="en-US" b="1" dirty="0" smtClean="0">
                <a:solidFill>
                  <a:srgbClr val="FF0000"/>
                </a:solidFill>
              </a:rPr>
              <a:t>com.inwhite.HrenoviyService@4fa4f485</a:t>
            </a:r>
            <a:r>
              <a:rPr lang="en-US" b="1" dirty="0">
                <a:solidFill>
                  <a:srgbClr val="FF0000"/>
                </a:solidFill>
              </a:rPr>
              <a:t>)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	- element of array (index: 0)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	- array (class [</a:t>
            </a:r>
            <a:r>
              <a:rPr lang="en-US" b="1" dirty="0" err="1">
                <a:solidFill>
                  <a:srgbClr val="FF0000"/>
                </a:solidFill>
              </a:rPr>
              <a:t>Ljava.lang.Object</a:t>
            </a:r>
            <a:r>
              <a:rPr lang="en-US" b="1" dirty="0">
                <a:solidFill>
                  <a:srgbClr val="FF0000"/>
                </a:solidFill>
              </a:rPr>
              <a:t>;, size 1)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	- field (class: </a:t>
            </a:r>
            <a:r>
              <a:rPr lang="en-US" b="1" dirty="0" err="1">
                <a:solidFill>
                  <a:srgbClr val="FF0000"/>
                </a:solidFill>
              </a:rPr>
              <a:t>java.lang.invoke.SerializedLambda</a:t>
            </a:r>
            <a:r>
              <a:rPr lang="en-US" b="1" dirty="0">
                <a:solidFill>
                  <a:srgbClr val="FF0000"/>
                </a:solidFill>
              </a:rPr>
              <a:t>, name: </a:t>
            </a:r>
            <a:r>
              <a:rPr lang="en-US" b="1" dirty="0" err="1">
                <a:solidFill>
                  <a:srgbClr val="FF0000"/>
                </a:solidFill>
              </a:rPr>
              <a:t>capturedArgs</a:t>
            </a:r>
            <a:r>
              <a:rPr lang="en-US" b="1" dirty="0">
                <a:solidFill>
                  <a:srgbClr val="FF0000"/>
                </a:solidFill>
              </a:rPr>
              <a:t>, type: class [</a:t>
            </a:r>
            <a:r>
              <a:rPr lang="en-US" b="1" dirty="0" err="1">
                <a:solidFill>
                  <a:srgbClr val="FF0000"/>
                </a:solidFill>
              </a:rPr>
              <a:t>Ljava.lang.Object</a:t>
            </a:r>
            <a:r>
              <a:rPr lang="en-US" b="1" dirty="0">
                <a:solidFill>
                  <a:srgbClr val="FF0000"/>
                </a:solidFill>
              </a:rPr>
              <a:t>;)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	- object (class </a:t>
            </a:r>
            <a:r>
              <a:rPr lang="en-US" b="1" dirty="0" err="1">
                <a:solidFill>
                  <a:srgbClr val="FF0000"/>
                </a:solidFill>
              </a:rPr>
              <a:t>java.lang.invoke.SerializedLambda</a:t>
            </a:r>
            <a:r>
              <a:rPr lang="en-US" b="1" dirty="0">
                <a:solidFill>
                  <a:srgbClr val="FF0000"/>
                </a:solidFill>
              </a:rPr>
              <a:t>, </a:t>
            </a:r>
            <a:r>
              <a:rPr lang="en-US" b="1" dirty="0" err="1">
                <a:solidFill>
                  <a:srgbClr val="FF0000"/>
                </a:solidFill>
              </a:rPr>
              <a:t>SerializedLambda</a:t>
            </a:r>
            <a:r>
              <a:rPr lang="en-US" b="1" dirty="0">
                <a:solidFill>
                  <a:srgbClr val="FF0000"/>
                </a:solidFill>
              </a:rPr>
              <a:t>[</a:t>
            </a:r>
            <a:r>
              <a:rPr lang="en-US" b="1" dirty="0" err="1">
                <a:solidFill>
                  <a:srgbClr val="FF0000"/>
                </a:solidFill>
              </a:rPr>
              <a:t>capturingClass</a:t>
            </a:r>
            <a:r>
              <a:rPr lang="en-US" b="1" dirty="0">
                <a:solidFill>
                  <a:srgbClr val="FF0000"/>
                </a:solidFill>
              </a:rPr>
              <a:t>=class </a:t>
            </a:r>
            <a:r>
              <a:rPr lang="en-US" b="1" dirty="0" err="1">
                <a:solidFill>
                  <a:srgbClr val="FF0000"/>
                </a:solidFill>
              </a:rPr>
              <a:t>com.inwhite.HrenoviyService</a:t>
            </a:r>
            <a:r>
              <a:rPr lang="en-US" b="1" dirty="0">
                <a:solidFill>
                  <a:srgbClr val="FF0000"/>
                </a:solidFill>
              </a:rPr>
              <a:t>, </a:t>
            </a:r>
            <a:r>
              <a:rPr lang="en-US" b="1" dirty="0" err="1">
                <a:solidFill>
                  <a:srgbClr val="FF0000"/>
                </a:solidFill>
              </a:rPr>
              <a:t>functionalInterfaceMethod</a:t>
            </a:r>
            <a:r>
              <a:rPr lang="en-US" b="1" dirty="0">
                <a:solidFill>
                  <a:srgbClr val="FF0000"/>
                </a:solidFill>
              </a:rPr>
              <a:t>=org/apache/spark/</a:t>
            </a:r>
            <a:r>
              <a:rPr lang="en-US" b="1" dirty="0" err="1">
                <a:solidFill>
                  <a:srgbClr val="FF0000"/>
                </a:solidFill>
              </a:rPr>
              <a:t>api</a:t>
            </a:r>
            <a:r>
              <a:rPr lang="en-US" b="1" dirty="0">
                <a:solidFill>
                  <a:srgbClr val="FF0000"/>
                </a:solidFill>
              </a:rPr>
              <a:t>/java/function/</a:t>
            </a:r>
            <a:r>
              <a:rPr lang="en-US" b="1" dirty="0" err="1">
                <a:solidFill>
                  <a:srgbClr val="FF0000"/>
                </a:solidFill>
              </a:rPr>
              <a:t>Function.call</a:t>
            </a:r>
            <a:r>
              <a:rPr lang="en-US" b="1" dirty="0">
                <a:solidFill>
                  <a:srgbClr val="FF0000"/>
                </a:solidFill>
              </a:rPr>
              <a:t>:(</a:t>
            </a:r>
            <a:r>
              <a:rPr lang="en-US" b="1" dirty="0" err="1">
                <a:solidFill>
                  <a:srgbClr val="FF0000"/>
                </a:solidFill>
              </a:rPr>
              <a:t>Ljava</a:t>
            </a:r>
            <a:r>
              <a:rPr lang="en-US" b="1" dirty="0">
                <a:solidFill>
                  <a:srgbClr val="FF0000"/>
                </a:solidFill>
              </a:rPr>
              <a:t>/</a:t>
            </a:r>
            <a:r>
              <a:rPr lang="en-US" b="1" dirty="0" err="1">
                <a:solidFill>
                  <a:srgbClr val="FF0000"/>
                </a:solidFill>
              </a:rPr>
              <a:t>lang</a:t>
            </a:r>
            <a:r>
              <a:rPr lang="en-US" b="1" dirty="0">
                <a:solidFill>
                  <a:srgbClr val="FF0000"/>
                </a:solidFill>
              </a:rPr>
              <a:t>/Object;)</a:t>
            </a:r>
            <a:r>
              <a:rPr lang="en-US" b="1" dirty="0" err="1">
                <a:solidFill>
                  <a:srgbClr val="FF0000"/>
                </a:solidFill>
              </a:rPr>
              <a:t>Ljava</a:t>
            </a:r>
            <a:r>
              <a:rPr lang="en-US" b="1" dirty="0">
                <a:solidFill>
                  <a:srgbClr val="FF0000"/>
                </a:solidFill>
              </a:rPr>
              <a:t>/</a:t>
            </a:r>
            <a:r>
              <a:rPr lang="en-US" b="1" dirty="0" err="1">
                <a:solidFill>
                  <a:srgbClr val="FF0000"/>
                </a:solidFill>
              </a:rPr>
              <a:t>lang</a:t>
            </a:r>
            <a:r>
              <a:rPr lang="en-US" b="1" dirty="0">
                <a:solidFill>
                  <a:srgbClr val="FF0000"/>
                </a:solidFill>
              </a:rPr>
              <a:t>/Object;, implementation=</a:t>
            </a:r>
            <a:r>
              <a:rPr lang="en-US" b="1" dirty="0" err="1">
                <a:solidFill>
                  <a:srgbClr val="FF0000"/>
                </a:solidFill>
              </a:rPr>
              <a:t>invokeSpecial</a:t>
            </a:r>
            <a:r>
              <a:rPr lang="en-US" b="1" dirty="0">
                <a:solidFill>
                  <a:srgbClr val="FF0000"/>
                </a:solidFill>
              </a:rPr>
              <a:t> com/</a:t>
            </a:r>
            <a:r>
              <a:rPr lang="en-US" b="1" dirty="0" err="1">
                <a:solidFill>
                  <a:srgbClr val="FF0000"/>
                </a:solidFill>
              </a:rPr>
              <a:t>inwhite</a:t>
            </a:r>
            <a:r>
              <a:rPr lang="en-US" b="1" dirty="0">
                <a:solidFill>
                  <a:srgbClr val="FF0000"/>
                </a:solidFill>
              </a:rPr>
              <a:t>/PopularWordsResolver.lambda$mostUsedWords$29bd749d$1:(</a:t>
            </a:r>
            <a:r>
              <a:rPr lang="en-US" b="1" dirty="0" err="1">
                <a:solidFill>
                  <a:srgbClr val="FF0000"/>
                </a:solidFill>
              </a:rPr>
              <a:t>Ljava</a:t>
            </a:r>
            <a:r>
              <a:rPr lang="en-US" b="1" dirty="0">
                <a:solidFill>
                  <a:srgbClr val="FF0000"/>
                </a:solidFill>
              </a:rPr>
              <a:t>/</a:t>
            </a:r>
            <a:r>
              <a:rPr lang="en-US" b="1" dirty="0" err="1">
                <a:solidFill>
                  <a:srgbClr val="FF0000"/>
                </a:solidFill>
              </a:rPr>
              <a:t>lang</a:t>
            </a:r>
            <a:r>
              <a:rPr lang="en-US" b="1" dirty="0">
                <a:solidFill>
                  <a:srgbClr val="FF0000"/>
                </a:solidFill>
              </a:rPr>
              <a:t>/String;)</a:t>
            </a:r>
            <a:r>
              <a:rPr lang="en-US" b="1" dirty="0" err="1">
                <a:solidFill>
                  <a:srgbClr val="FF0000"/>
                </a:solidFill>
              </a:rPr>
              <a:t>Ljava</a:t>
            </a:r>
            <a:r>
              <a:rPr lang="en-US" b="1" dirty="0">
                <a:solidFill>
                  <a:srgbClr val="FF0000"/>
                </a:solidFill>
              </a:rPr>
              <a:t>/</a:t>
            </a:r>
            <a:r>
              <a:rPr lang="en-US" b="1" dirty="0" err="1">
                <a:solidFill>
                  <a:srgbClr val="FF0000"/>
                </a:solidFill>
              </a:rPr>
              <a:t>lang</a:t>
            </a:r>
            <a:r>
              <a:rPr lang="en-US" b="1" dirty="0">
                <a:solidFill>
                  <a:srgbClr val="FF0000"/>
                </a:solidFill>
              </a:rPr>
              <a:t>/Boolean;, </a:t>
            </a:r>
            <a:r>
              <a:rPr lang="en-US" b="1" dirty="0" err="1">
                <a:solidFill>
                  <a:srgbClr val="FF0000"/>
                </a:solidFill>
              </a:rPr>
              <a:t>instantiatedMethodType</a:t>
            </a:r>
            <a:r>
              <a:rPr lang="en-US" b="1" dirty="0">
                <a:solidFill>
                  <a:srgbClr val="FF0000"/>
                </a:solidFill>
              </a:rPr>
              <a:t>=(</a:t>
            </a:r>
            <a:r>
              <a:rPr lang="en-US" b="1" dirty="0" err="1">
                <a:solidFill>
                  <a:srgbClr val="FF0000"/>
                </a:solidFill>
              </a:rPr>
              <a:t>Ljava</a:t>
            </a:r>
            <a:r>
              <a:rPr lang="en-US" b="1" dirty="0">
                <a:solidFill>
                  <a:srgbClr val="FF0000"/>
                </a:solidFill>
              </a:rPr>
              <a:t>/</a:t>
            </a:r>
            <a:r>
              <a:rPr lang="en-US" b="1" dirty="0" err="1">
                <a:solidFill>
                  <a:srgbClr val="FF0000"/>
                </a:solidFill>
              </a:rPr>
              <a:t>lang</a:t>
            </a:r>
            <a:r>
              <a:rPr lang="en-US" b="1" dirty="0">
                <a:solidFill>
                  <a:srgbClr val="FF0000"/>
                </a:solidFill>
              </a:rPr>
              <a:t>/String;)</a:t>
            </a:r>
            <a:r>
              <a:rPr lang="en-US" b="1" dirty="0" err="1">
                <a:solidFill>
                  <a:srgbClr val="FF0000"/>
                </a:solidFill>
              </a:rPr>
              <a:t>Ljava</a:t>
            </a:r>
            <a:r>
              <a:rPr lang="en-US" b="1" dirty="0">
                <a:solidFill>
                  <a:srgbClr val="FF0000"/>
                </a:solidFill>
              </a:rPr>
              <a:t>/</a:t>
            </a:r>
            <a:r>
              <a:rPr lang="en-US" b="1" dirty="0" err="1">
                <a:solidFill>
                  <a:srgbClr val="FF0000"/>
                </a:solidFill>
              </a:rPr>
              <a:t>lang</a:t>
            </a:r>
            <a:r>
              <a:rPr lang="en-US" b="1" dirty="0">
                <a:solidFill>
                  <a:srgbClr val="FF0000"/>
                </a:solidFill>
              </a:rPr>
              <a:t>/Boolean;, </a:t>
            </a:r>
            <a:r>
              <a:rPr lang="en-US" b="1" dirty="0" err="1">
                <a:solidFill>
                  <a:srgbClr val="FF0000"/>
                </a:solidFill>
              </a:rPr>
              <a:t>numCaptured</a:t>
            </a:r>
            <a:r>
              <a:rPr lang="en-US" b="1" dirty="0">
                <a:solidFill>
                  <a:srgbClr val="FF0000"/>
                </a:solidFill>
              </a:rPr>
              <a:t>=1])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	- </a:t>
            </a:r>
            <a:r>
              <a:rPr lang="en-US" b="1" dirty="0" err="1">
                <a:solidFill>
                  <a:srgbClr val="FF0000"/>
                </a:solidFill>
              </a:rPr>
              <a:t>writeReplace</a:t>
            </a:r>
            <a:r>
              <a:rPr lang="en-US" b="1" dirty="0">
                <a:solidFill>
                  <a:srgbClr val="FF0000"/>
                </a:solidFill>
              </a:rPr>
              <a:t> data (class: </a:t>
            </a:r>
            <a:r>
              <a:rPr lang="en-US" b="1" dirty="0" err="1">
                <a:solidFill>
                  <a:srgbClr val="FF0000"/>
                </a:solidFill>
              </a:rPr>
              <a:t>java.lang.invoke.SerializedLambda</a:t>
            </a:r>
            <a:r>
              <a:rPr lang="en-US" b="1" dirty="0">
                <a:solidFill>
                  <a:srgbClr val="FF0000"/>
                </a:solidFill>
              </a:rPr>
              <a:t>)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	- object (class </a:t>
            </a:r>
            <a:r>
              <a:rPr lang="en-US" b="1" dirty="0" err="1" smtClean="0">
                <a:solidFill>
                  <a:srgbClr val="FF0000"/>
                </a:solidFill>
              </a:rPr>
              <a:t>com.inwhite.HrenoviyService</a:t>
            </a:r>
            <a:r>
              <a:rPr lang="en-US" b="1" dirty="0" smtClean="0">
                <a:solidFill>
                  <a:srgbClr val="FF0000"/>
                </a:solidFill>
              </a:rPr>
              <a:t>$$</a:t>
            </a:r>
            <a:r>
              <a:rPr lang="en-US" b="1" dirty="0">
                <a:solidFill>
                  <a:srgbClr val="FF0000"/>
                </a:solidFill>
              </a:rPr>
              <a:t>Lambda$6/1775488894, </a:t>
            </a:r>
            <a:r>
              <a:rPr lang="en-US" b="1" dirty="0" err="1">
                <a:solidFill>
                  <a:srgbClr val="FF0000"/>
                </a:solidFill>
              </a:rPr>
              <a:t>com.inwhite</a:t>
            </a:r>
            <a:r>
              <a:rPr lang="en-US" b="1" dirty="0">
                <a:solidFill>
                  <a:srgbClr val="FF0000"/>
                </a:solidFill>
              </a:rPr>
              <a:t>. </a:t>
            </a:r>
            <a:r>
              <a:rPr lang="en-US" b="1" dirty="0" err="1">
                <a:solidFill>
                  <a:srgbClr val="FF0000"/>
                </a:solidFill>
              </a:rPr>
              <a:t>com.inwhite.HrenoviyService</a:t>
            </a:r>
            <a:r>
              <a:rPr lang="en-US" b="1" dirty="0">
                <a:solidFill>
                  <a:srgbClr val="FF0000"/>
                </a:solidFill>
              </a:rPr>
              <a:t> $$Lambda$6/1775488894@5ec1963c)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	- field (class: </a:t>
            </a:r>
            <a:r>
              <a:rPr lang="en-US" b="1" dirty="0" err="1">
                <a:solidFill>
                  <a:srgbClr val="FF0000"/>
                </a:solidFill>
              </a:rPr>
              <a:t>org.apache.spark.api.java.JavaRDD</a:t>
            </a:r>
            <a:r>
              <a:rPr lang="en-US" b="1" dirty="0">
                <a:solidFill>
                  <a:srgbClr val="FF0000"/>
                </a:solidFill>
              </a:rPr>
              <a:t>$$anonfun$filter$1, name: f$1, type: interface </a:t>
            </a:r>
            <a:r>
              <a:rPr lang="en-US" b="1" dirty="0" err="1">
                <a:solidFill>
                  <a:srgbClr val="FF0000"/>
                </a:solidFill>
              </a:rPr>
              <a:t>org.apache.spark.api.java.function.Function</a:t>
            </a:r>
            <a:r>
              <a:rPr lang="en-US" b="1" dirty="0">
                <a:solidFill>
                  <a:srgbClr val="FF0000"/>
                </a:solidFill>
              </a:rPr>
              <a:t>)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	- object (class </a:t>
            </a:r>
            <a:r>
              <a:rPr lang="en-US" b="1" dirty="0" err="1">
                <a:solidFill>
                  <a:srgbClr val="FF0000"/>
                </a:solidFill>
              </a:rPr>
              <a:t>org.apache.spark.api.java.JavaRDD</a:t>
            </a:r>
            <a:r>
              <a:rPr lang="en-US" b="1" dirty="0">
                <a:solidFill>
                  <a:srgbClr val="FF0000"/>
                </a:solidFill>
              </a:rPr>
              <a:t>$$anonfun$filter$1, &lt;function1&gt;)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	at org.apache.spark.serializer.SerializationDebugger$.improveException(SerializationDebugger.scala:40)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	at </a:t>
            </a:r>
            <a:r>
              <a:rPr lang="en-US" b="1" dirty="0" err="1">
                <a:solidFill>
                  <a:srgbClr val="FF0000"/>
                </a:solidFill>
              </a:rPr>
              <a:t>org.apache.spark.serializer.JavaSerializationStream.writeObject</a:t>
            </a:r>
            <a:r>
              <a:rPr lang="en-US" b="1" dirty="0">
                <a:solidFill>
                  <a:srgbClr val="FF0000"/>
                </a:solidFill>
              </a:rPr>
              <a:t>(JavaSerializer.scala:47)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	at </a:t>
            </a:r>
            <a:r>
              <a:rPr lang="en-US" b="1" dirty="0" err="1">
                <a:solidFill>
                  <a:srgbClr val="FF0000"/>
                </a:solidFill>
              </a:rPr>
              <a:t>org.apache.spark.serializer.JavaSerializerInstance.serialize</a:t>
            </a:r>
            <a:r>
              <a:rPr lang="en-US" b="1" dirty="0">
                <a:solidFill>
                  <a:srgbClr val="FF0000"/>
                </a:solidFill>
              </a:rPr>
              <a:t>(JavaSerializer.scala:101)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	at org.apache.spark.util.</a:t>
            </a:r>
            <a:r>
              <a:rPr lang="en-US" b="1" dirty="0" err="1">
                <a:solidFill>
                  <a:srgbClr val="FF0000"/>
                </a:solidFill>
              </a:rPr>
              <a:t>ClosureCleaner</a:t>
            </a:r>
            <a:r>
              <a:rPr lang="en-US" b="1" dirty="0">
                <a:solidFill>
                  <a:srgbClr val="FF0000"/>
                </a:solidFill>
              </a:rPr>
              <a:t>$.</a:t>
            </a:r>
            <a:r>
              <a:rPr lang="en-US" b="1" dirty="0" err="1">
                <a:solidFill>
                  <a:srgbClr val="FF0000"/>
                </a:solidFill>
              </a:rPr>
              <a:t>ensureSerializable</a:t>
            </a:r>
            <a:r>
              <a:rPr lang="en-US" b="1" dirty="0">
                <a:solidFill>
                  <a:srgbClr val="FF0000"/>
                </a:solidFill>
              </a:rPr>
              <a:t>(ClosureCleaner.scala:301)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	... 44 more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39863" y="-987723"/>
            <a:ext cx="4133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Есть ещё аргумент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191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296832" y="2937655"/>
            <a:ext cx="10799751" cy="34163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8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@Service</a:t>
            </a:r>
            <a:b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8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public class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HrenoviyService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{</a:t>
            </a:r>
            <a:b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8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@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8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Autowired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8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8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8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private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CommonConfig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commonConfig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b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8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public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JavaRDD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&lt;String&gt;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resolveOperatorNames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JavaRDD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&lt;Tuple2&lt;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String,String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&gt;&gt; pairs){</a:t>
            </a:r>
            <a:b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return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pairs.filter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(pair-&gt; 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commonConfig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.countries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().contains(pair.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_1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))</a:t>
            </a:r>
            <a:b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        .map(pair-&gt;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commonConfig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.getOperator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(pair.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_2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).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getName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());</a:t>
            </a:r>
            <a:b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  <a:b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b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Picture 2" descr="http://wersm.com/wp-content/uploads/2015/06/wersm-mozart-not-impressed-657x36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45"/>
          <a:stretch/>
        </p:blipFill>
        <p:spPr bwMode="auto">
          <a:xfrm>
            <a:off x="5865250" y="571985"/>
            <a:ext cx="3322392" cy="236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9476509" y="365125"/>
            <a:ext cx="2410692" cy="926496"/>
          </a:xfrm>
          <a:prstGeom prst="wedgeRoundRectCallout">
            <a:avLst>
              <a:gd name="adj1" fmla="val -94738"/>
              <a:gd name="adj2" fmla="val 17562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/>
              <a:t>Ну тогда так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2384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592822" y="2035027"/>
            <a:ext cx="10799751" cy="446276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1" u="none" strike="noStrike" cap="none" normalizeH="0" baseline="0" dirty="0" smtClean="0">
                <a:ln>
                  <a:noFill/>
                </a:ln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//@Service</a:t>
            </a:r>
            <a:br>
              <a:rPr kumimoji="0" lang="en-US" altLang="en-US" sz="1600" b="0" i="1" u="none" strike="noStrike" cap="none" normalizeH="0" baseline="0" dirty="0" smtClean="0">
                <a:ln>
                  <a:noFill/>
                </a:ln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public class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HrenoviyService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{</a:t>
            </a:r>
            <a:b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600" b="0" i="1" u="none" strike="noStrike" cap="none" normalizeH="0" baseline="0" dirty="0" smtClean="0">
                <a:ln>
                  <a:noFill/>
                </a:ln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//    @</a:t>
            </a:r>
            <a:r>
              <a:rPr kumimoji="0" lang="en-US" altLang="en-US" sz="1600" b="0" i="1" u="none" strike="noStrike" cap="none" normalizeH="0" baseline="0" dirty="0" err="1" smtClean="0">
                <a:ln>
                  <a:noFill/>
                </a:ln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Autowired</a:t>
            </a:r>
            <a:r>
              <a:rPr kumimoji="0" lang="en-US" altLang="en-US" sz="1600" b="0" i="1" u="none" strike="noStrike" cap="none" normalizeH="0" baseline="0" dirty="0" smtClean="0">
                <a:ln>
                  <a:noFill/>
                </a:ln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kumimoji="0" lang="en-US" altLang="en-US" sz="1600" b="0" i="1" u="none" strike="noStrike" cap="none" normalizeH="0" baseline="0" dirty="0" smtClean="0">
                <a:ln>
                  <a:noFill/>
                </a:ln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600" b="0" i="1" u="none" strike="noStrike" cap="none" normalizeH="0" baseline="0" dirty="0" smtClean="0">
                <a:ln>
                  <a:noFill/>
                </a:ln>
                <a:solidFill>
                  <a:srgbClr val="808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private 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Broadcast&lt;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CommonConfig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 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commonConfig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b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public void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setCommonConfig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(Broadcast&lt;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CommonConfig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commonConfig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 {</a:t>
            </a:r>
            <a:b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this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commonConfig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commonConfig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b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  <a:b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public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JavaRDD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&lt;String&gt;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resolveOperatorNames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JavaRDD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&lt;Tuple2&lt;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String,String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&gt;&gt; pairs){</a:t>
            </a:r>
            <a:b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return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pairs.filter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(pair-&gt; 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commonConfig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.value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().countries().contains(pair.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_1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))</a:t>
            </a:r>
            <a:b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        .map(pair-&gt;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commonConfig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.value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().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getOperator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(pair.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_2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).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getName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());</a:t>
            </a:r>
            <a:b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  <a:b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b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Picture 2" descr="http://wersm.com/wp-content/uploads/2015/06/wersm-mozart-not-impressed-657x36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45"/>
          <a:stretch/>
        </p:blipFill>
        <p:spPr bwMode="auto">
          <a:xfrm>
            <a:off x="5865250" y="571985"/>
            <a:ext cx="3322392" cy="236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9476509" y="365125"/>
            <a:ext cx="2410692" cy="926496"/>
          </a:xfrm>
          <a:prstGeom prst="wedgeRoundRectCallout">
            <a:avLst>
              <a:gd name="adj1" fmla="val -94738"/>
              <a:gd name="adj2" fmla="val 17562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/>
              <a:t>Ну тогда так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4106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225137" y="1060067"/>
            <a:ext cx="8824852" cy="58785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8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@Configuration</a:t>
            </a:r>
            <a:b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8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8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@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8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ComponentScan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basePackages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ppt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b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public class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SpringConfig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{</a:t>
            </a:r>
            <a:b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8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@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8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Autowired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8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8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8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private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CommonConfig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commonConfig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b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8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@Bean</a:t>
            </a:r>
            <a:b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8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8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public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HrenoviyService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hrenoviyService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(){</a:t>
            </a:r>
            <a:b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HrenoviyService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hrenoviyService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new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HrenoviyService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  <a:b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hrenoviyService.setCommonConfig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sc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().broadcast(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commonConfig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));</a:t>
            </a:r>
            <a:b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return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hrenoviyService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b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  <a:b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8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@Bean</a:t>
            </a:r>
            <a:b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8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8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public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JavaSparkContext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sc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() {</a:t>
            </a:r>
            <a:b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SparkConf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conf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new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SparkConf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  <a:b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conf.setAppName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"songs"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b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conf.setMaster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"local[*]"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b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return new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JavaSparkContext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conf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b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  <a:b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b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Picture 2" descr="http://wersm.com/wp-content/uploads/2015/06/wersm-mozart-not-impressed-657x36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45"/>
          <a:stretch/>
        </p:blipFill>
        <p:spPr bwMode="auto">
          <a:xfrm>
            <a:off x="6179947" y="343385"/>
            <a:ext cx="3322392" cy="236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9791206" y="136525"/>
            <a:ext cx="2410692" cy="926496"/>
          </a:xfrm>
          <a:prstGeom prst="wedgeRoundRectCallout">
            <a:avLst>
              <a:gd name="adj1" fmla="val -94738"/>
              <a:gd name="adj2" fmla="val 17562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/>
              <a:t>Ну тогда так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5894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im.ziffdavisinternational.com/ign_ap/1/12-movies-to-bring-in-the-apocalypse/12-movies-to-bring-in-the-apocalypse_46u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89998" cy="7192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750317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b="1" dirty="0" smtClean="0">
                <a:solidFill>
                  <a:schemeClr val="bg1"/>
                </a:solidFill>
              </a:rPr>
              <a:t>Иди и сделай правильно</a:t>
            </a:r>
            <a:endParaRPr lang="en-US" sz="6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31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Говно ваш </a:t>
            </a:r>
            <a:r>
              <a:rPr lang="en-US" dirty="0"/>
              <a:t>Hadoop</a:t>
            </a:r>
            <a:endParaRPr lang="en-US" dirty="0"/>
          </a:p>
        </p:txBody>
      </p:sp>
      <p:pic>
        <p:nvPicPr>
          <p:cNvPr id="2050" name="Picture 2" descr="http://twimgs.com/informationweek/galleries/automated/723/01_Hadoop_fu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393" y="2392059"/>
            <a:ext cx="4550229" cy="3377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http://f.mypage.ru/adfad709073b2ce079d16a4cdfe22e6d_5d290462a9416dcb27b636365ee6c49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4"/>
          <a:stretch/>
        </p:blipFill>
        <p:spPr bwMode="auto">
          <a:xfrm>
            <a:off x="541637" y="2277054"/>
            <a:ext cx="5815271" cy="3862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686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://s02.yapfiles.ru/files/1100672/ArnoldSchwarzeneggerComeWithMeIfYouWanttoLiveTerminator21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188"/>
            <a:ext cx="12263718" cy="6131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783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6653" y="-74490"/>
            <a:ext cx="10515600" cy="1325563"/>
          </a:xfrm>
        </p:spPr>
        <p:txBody>
          <a:bodyPr/>
          <a:lstStyle/>
          <a:p>
            <a:r>
              <a:rPr lang="ru-RU" dirty="0" smtClean="0"/>
              <a:t>Ты сейчас опять будешь рассказывать про </a:t>
            </a:r>
            <a:r>
              <a:rPr lang="en-US" dirty="0" err="1" smtClean="0"/>
              <a:t>BeanPostProcessor</a:t>
            </a:r>
            <a:r>
              <a:rPr lang="en-US" dirty="0" smtClean="0"/>
              <a:t>-</a:t>
            </a:r>
            <a:r>
              <a:rPr lang="ru-RU" dirty="0" smtClean="0"/>
              <a:t>ы?</a:t>
            </a:r>
            <a:endParaRPr lang="en-US" dirty="0"/>
          </a:p>
        </p:txBody>
      </p:sp>
      <p:pic>
        <p:nvPicPr>
          <p:cNvPr id="27650" name="Picture 2" descr="https://media.giphy.com/media/PRH7kZqQsHTSE/giphy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337" y="1962759"/>
            <a:ext cx="7799968" cy="4235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877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6653" y="-74490"/>
            <a:ext cx="10515600" cy="1325563"/>
          </a:xfrm>
        </p:spPr>
        <p:txBody>
          <a:bodyPr/>
          <a:lstStyle/>
          <a:p>
            <a:r>
              <a:rPr lang="ru-RU" dirty="0"/>
              <a:t>Ты сейчас опять будешь рассказывать про </a:t>
            </a:r>
            <a:r>
              <a:rPr lang="en-US" dirty="0" err="1"/>
              <a:t>BeanPostProcessor</a:t>
            </a:r>
            <a:r>
              <a:rPr lang="en-US" dirty="0"/>
              <a:t>-</a:t>
            </a:r>
            <a:r>
              <a:rPr lang="ru-RU" dirty="0"/>
              <a:t>ы?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9911" y="1925149"/>
            <a:ext cx="7800975" cy="4238625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9911" y="1925149"/>
            <a:ext cx="7846237" cy="423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37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Сравнение синтаксиса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8300065"/>
              </p:ext>
            </p:extLst>
          </p:nvPr>
        </p:nvGraphicFramePr>
        <p:xfrm>
          <a:off x="395681" y="2106646"/>
          <a:ext cx="6920917" cy="2900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2091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Java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lines.map</a:t>
                      </a: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(String::</a:t>
                      </a:r>
                      <a:r>
                        <a:rPr kumimoji="0" lang="en-US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toLowerCase</a:t>
                      </a: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)</a:t>
                      </a:r>
                      <a:b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</a:b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.</a:t>
                      </a:r>
                      <a:r>
                        <a:rPr kumimoji="0" lang="en-US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flatMap</a:t>
                      </a: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(</a:t>
                      </a:r>
                      <a:r>
                        <a:rPr kumimoji="0" lang="en-US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WordsUtil</a:t>
                      </a: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::</a:t>
                      </a:r>
                      <a:r>
                        <a:rPr kumimoji="0" lang="en-US" altLang="en-US" sz="16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getWords</a:t>
                      </a: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)</a:t>
                      </a:r>
                      <a:b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</a:b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.filter(word-&gt; !</a:t>
                      </a:r>
                      <a:r>
                        <a:rPr kumimoji="0" lang="en-US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Arrays.</a:t>
                      </a:r>
                      <a:r>
                        <a:rPr kumimoji="0" lang="en-US" altLang="en-US" sz="16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asList</a:t>
                      </a: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(</a:t>
                      </a: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E7A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garbage</a:t>
                      </a: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).contains(word))</a:t>
                      </a:r>
                      <a:b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</a:b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.</a:t>
                      </a:r>
                      <a:r>
                        <a:rPr kumimoji="0" lang="en-US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mapToPair</a:t>
                      </a: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(word-&gt; </a:t>
                      </a: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new </a:t>
                      </a: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Tuple2&lt;&gt;(word, </a:t>
                      </a: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))</a:t>
                      </a:r>
                      <a:b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</a:b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.</a:t>
                      </a:r>
                      <a:r>
                        <a:rPr kumimoji="0" lang="en-US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reduceByKey</a:t>
                      </a: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((x, y)-&gt;</a:t>
                      </a:r>
                      <a:r>
                        <a:rPr kumimoji="0" lang="en-US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x+y</a:t>
                      </a: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)</a:t>
                      </a:r>
                      <a:b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</a:b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.</a:t>
                      </a:r>
                      <a:r>
                        <a:rPr kumimoji="0" lang="en-US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mapToPair</a:t>
                      </a: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(Tuple2::swap)</a:t>
                      </a:r>
                      <a:b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</a:b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.</a:t>
                      </a:r>
                      <a:r>
                        <a:rPr kumimoji="0" lang="en-US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sortByKey</a:t>
                      </a: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(</a:t>
                      </a: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false</a:t>
                      </a: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)</a:t>
                      </a:r>
                      <a:b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</a:b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.map(Tuple2::_2)</a:t>
                      </a:r>
                      <a:b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</a:b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.take(amount);</a:t>
                      </a:r>
                      <a:endParaRPr kumimoji="0" lang="en-US" altLang="en-US" sz="4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329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Сравнение синтаксиса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95681" y="2106646"/>
          <a:ext cx="11400638" cy="2900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20917"/>
                <a:gridCol w="4479721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Java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Scala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lines.map</a:t>
                      </a: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(String::</a:t>
                      </a:r>
                      <a:r>
                        <a:rPr kumimoji="0" lang="en-US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toLowerCase</a:t>
                      </a: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)</a:t>
                      </a:r>
                      <a:b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</a:b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.</a:t>
                      </a:r>
                      <a:r>
                        <a:rPr kumimoji="0" lang="en-US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flatMap</a:t>
                      </a: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(</a:t>
                      </a:r>
                      <a:r>
                        <a:rPr kumimoji="0" lang="en-US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WordsUtil</a:t>
                      </a: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::</a:t>
                      </a:r>
                      <a:r>
                        <a:rPr kumimoji="0" lang="en-US" altLang="en-US" sz="16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getWords</a:t>
                      </a: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)</a:t>
                      </a:r>
                      <a:b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</a:b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.filter(word-&gt; !</a:t>
                      </a:r>
                      <a:r>
                        <a:rPr kumimoji="0" lang="en-US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Arrays.</a:t>
                      </a:r>
                      <a:r>
                        <a:rPr kumimoji="0" lang="en-US" altLang="en-US" sz="16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asList</a:t>
                      </a: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(</a:t>
                      </a: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E7A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garbage</a:t>
                      </a: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).contains(word))</a:t>
                      </a:r>
                      <a:b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</a:b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.</a:t>
                      </a:r>
                      <a:r>
                        <a:rPr kumimoji="0" lang="en-US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mapToPair</a:t>
                      </a: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(word-&gt; </a:t>
                      </a: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new </a:t>
                      </a: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Tuple2&lt;&gt;(word, </a:t>
                      </a: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))</a:t>
                      </a:r>
                      <a:b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</a:b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.</a:t>
                      </a:r>
                      <a:r>
                        <a:rPr kumimoji="0" lang="en-US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reduceByKey</a:t>
                      </a: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((x, y)-&gt;</a:t>
                      </a:r>
                      <a:r>
                        <a:rPr kumimoji="0" lang="en-US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x+y</a:t>
                      </a: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)</a:t>
                      </a:r>
                      <a:b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</a:b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.</a:t>
                      </a:r>
                      <a:r>
                        <a:rPr kumimoji="0" lang="en-US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mapToPair</a:t>
                      </a: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(Tuple2::swap)</a:t>
                      </a:r>
                      <a:b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</a:b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.</a:t>
                      </a:r>
                      <a:r>
                        <a:rPr kumimoji="0" lang="en-US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sortByKey</a:t>
                      </a: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(</a:t>
                      </a: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false</a:t>
                      </a: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)</a:t>
                      </a:r>
                      <a:b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</a:b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.map(Tuple2::_2)</a:t>
                      </a:r>
                      <a:b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</a:b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.take(amount);</a:t>
                      </a:r>
                      <a:endParaRPr kumimoji="0" lang="en-US" altLang="en-US" sz="4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lines.map</a:t>
                      </a: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(_.</a:t>
                      </a:r>
                      <a:r>
                        <a:rPr kumimoji="0" lang="en-US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toLowerCase</a:t>
                      </a: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())</a:t>
                      </a:r>
                      <a:b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</a:b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 .</a:t>
                      </a:r>
                      <a:r>
                        <a:rPr kumimoji="0" lang="en-US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flatMap</a:t>
                      </a: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(</a:t>
                      </a: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"</a:t>
                      </a: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\\</a:t>
                      </a: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w+"</a:t>
                      </a: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.</a:t>
                      </a:r>
                      <a:r>
                        <a:rPr kumimoji="0" lang="en-US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r.findAllIn</a:t>
                      </a: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(_))</a:t>
                      </a:r>
                      <a:b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</a:b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 .filter(!</a:t>
                      </a:r>
                      <a:r>
                        <a:rPr lang="en-US" altLang="en-US" sz="1600" b="1" dirty="0" err="1" smtClean="0">
                          <a:solidFill>
                            <a:srgbClr val="660E7A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garbage</a:t>
                      </a:r>
                      <a:r>
                        <a:rPr kumimoji="0" lang="en-US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.contains</a:t>
                      </a: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(_))</a:t>
                      </a:r>
                      <a:b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</a:b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 .map((_,</a:t>
                      </a: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</a:t>
                      </a: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)).</a:t>
                      </a:r>
                      <a:r>
                        <a:rPr kumimoji="0" lang="en-US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reduceByKey</a:t>
                      </a: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(_+_)</a:t>
                      </a:r>
                      <a:b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</a:b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 .</a:t>
                      </a:r>
                      <a:r>
                        <a:rPr kumimoji="0" lang="en-US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sortBy</a:t>
                      </a: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(_._2,ascending = </a:t>
                      </a: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false</a:t>
                      </a: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)</a:t>
                      </a:r>
                      <a:b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</a:b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 .take(</a:t>
                      </a:r>
                      <a:r>
                        <a:rPr kumimoji="0" lang="en-US" altLang="en-US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E7A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amount</a:t>
                      </a:r>
                      <a: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)</a:t>
                      </a:r>
                      <a:br>
                        <a:rPr kumimoji="0" lang="en-US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</a:br>
                      <a:endParaRPr kumimoji="0" lang="en-US" altLang="en-US" sz="4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Rounded Rectangle 3"/>
          <p:cNvSpPr/>
          <p:nvPr/>
        </p:nvSpPr>
        <p:spPr>
          <a:xfrm>
            <a:off x="8736657" y="2731439"/>
            <a:ext cx="1095239" cy="2634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7641418" y="3487948"/>
            <a:ext cx="911455" cy="2634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9227127" y="3487948"/>
            <a:ext cx="2126673" cy="2634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90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https://spagettikoodi.files.wordpress.com/2011/02/img_906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14"/>
          <a:stretch/>
        </p:blipFill>
        <p:spPr bwMode="auto">
          <a:xfrm>
            <a:off x="314037" y="0"/>
            <a:ext cx="113434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8461842" y="788424"/>
            <a:ext cx="3591612" cy="2224726"/>
          </a:xfrm>
          <a:prstGeom prst="wedgeRoundRectCallout">
            <a:avLst>
              <a:gd name="adj1" fmla="val -92749"/>
              <a:gd name="adj2" fmla="val 4343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Говно ваша </a:t>
            </a:r>
            <a:r>
              <a:rPr lang="en-US" sz="2800" dirty="0" smtClean="0"/>
              <a:t>JAVA</a:t>
            </a:r>
            <a:r>
              <a:rPr lang="ru-RU" sz="2800" dirty="0" smtClean="0"/>
              <a:t> 8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2240485" y="5304089"/>
            <a:ext cx="80171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chemeClr val="bg1"/>
                </a:solidFill>
                <a:latin typeface="Tahoma" panose="020B0604030504040204" pitchFamily="34" charset="0"/>
              </a:rPr>
              <a:t>Все персонажи вымышлены</a:t>
            </a:r>
            <a:r>
              <a:rPr lang="ru-RU" sz="2400" b="1" i="1" dirty="0" smtClean="0">
                <a:solidFill>
                  <a:schemeClr val="bg1"/>
                </a:solidFill>
                <a:latin typeface="Tahoma" panose="020B0604030504040204" pitchFamily="34" charset="0"/>
              </a:rPr>
              <a:t>,</a:t>
            </a:r>
            <a:br>
              <a:rPr lang="ru-RU" sz="2400" b="1" i="1" dirty="0" smtClean="0">
                <a:solidFill>
                  <a:schemeClr val="bg1"/>
                </a:solidFill>
                <a:latin typeface="Tahoma" panose="020B0604030504040204" pitchFamily="34" charset="0"/>
              </a:rPr>
            </a:br>
            <a:r>
              <a:rPr lang="ru-RU" sz="2400" b="1" i="1" dirty="0" smtClean="0">
                <a:solidFill>
                  <a:schemeClr val="bg1"/>
                </a:solidFill>
                <a:latin typeface="Tahoma" panose="020B0604030504040204" pitchFamily="34" charset="0"/>
              </a:rPr>
              <a:t>любое </a:t>
            </a:r>
            <a:r>
              <a:rPr lang="ru-RU" sz="2400" b="1" i="1" dirty="0">
                <a:solidFill>
                  <a:schemeClr val="bg1"/>
                </a:solidFill>
                <a:latin typeface="Tahoma" panose="020B0604030504040204" pitchFamily="34" charset="0"/>
              </a:rPr>
              <a:t>сходство с реальными людьми случайно!</a:t>
            </a:r>
            <a:endParaRPr lang="ru-RU" sz="2400" b="1" i="1" dirty="0">
              <a:solidFill>
                <a:schemeClr val="bg1"/>
              </a:solidFill>
              <a:effectLst/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65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а код покажешь мем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972" y="11476"/>
            <a:ext cx="9128698" cy="684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450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963" y="124979"/>
            <a:ext cx="10515600" cy="1325563"/>
          </a:xfrm>
        </p:spPr>
        <p:txBody>
          <a:bodyPr/>
          <a:lstStyle/>
          <a:p>
            <a:r>
              <a:rPr lang="ru-RU" dirty="0" smtClean="0"/>
              <a:t>Чем будем крыть?</a:t>
            </a:r>
            <a:endParaRPr lang="en-US" dirty="0"/>
          </a:p>
        </p:txBody>
      </p:sp>
      <p:pic>
        <p:nvPicPr>
          <p:cNvPr id="7170" name="Picture 2" descr="http://razbor-poletov.com/images/razbor_104_text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34" b="15657"/>
          <a:stretch/>
        </p:blipFill>
        <p:spPr bwMode="auto">
          <a:xfrm>
            <a:off x="2571823" y="1450542"/>
            <a:ext cx="6738432" cy="479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2445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Чем будем крыть?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6600" dirty="0" err="1" smtClean="0"/>
              <a:t>DataFrames</a:t>
            </a:r>
            <a:endParaRPr lang="ru-RU" sz="16600" dirty="0" smtClean="0"/>
          </a:p>
          <a:p>
            <a:pPr marL="0" indent="0" algn="ctr">
              <a:buNone/>
            </a:pPr>
            <a:r>
              <a:rPr lang="ru-RU" sz="8800" dirty="0" smtClean="0"/>
              <a:t>Со </a:t>
            </a:r>
            <a:r>
              <a:rPr lang="en-US" sz="8800" dirty="0" smtClean="0"/>
              <a:t>Spark-a 2 Datasets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404566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Dataframes</a:t>
            </a:r>
            <a:r>
              <a:rPr lang="ru-RU" dirty="0" smtClean="0"/>
              <a:t> – </a:t>
            </a:r>
            <a:r>
              <a:rPr lang="en-US" dirty="0" smtClean="0"/>
              <a:t>since 1.3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DataFrame</a:t>
            </a:r>
            <a:r>
              <a:rPr lang="en-US" dirty="0"/>
              <a:t> is a distributed collection of data organized into named </a:t>
            </a:r>
            <a:r>
              <a:rPr lang="en-US" dirty="0" smtClean="0"/>
              <a:t>columns</a:t>
            </a:r>
          </a:p>
          <a:p>
            <a:r>
              <a:rPr lang="ru-RU" dirty="0" smtClean="0"/>
              <a:t>Под капотом </a:t>
            </a:r>
            <a:r>
              <a:rPr lang="en-US" dirty="0" smtClean="0"/>
              <a:t>RDD, </a:t>
            </a:r>
            <a:r>
              <a:rPr lang="ru-RU" dirty="0" smtClean="0"/>
              <a:t>но там много оптимизаций</a:t>
            </a:r>
          </a:p>
          <a:p>
            <a:r>
              <a:rPr lang="ru-RU" dirty="0" err="1" smtClean="0"/>
              <a:t>Датафрэймы</a:t>
            </a:r>
            <a:r>
              <a:rPr lang="ru-RU" dirty="0" smtClean="0"/>
              <a:t> требуют меньше памяти, если их умно использовать</a:t>
            </a:r>
          </a:p>
          <a:p>
            <a:r>
              <a:rPr lang="ru-RU" dirty="0" smtClean="0"/>
              <a:t>Можно создать из </a:t>
            </a:r>
            <a:r>
              <a:rPr lang="en-US" dirty="0" smtClean="0"/>
              <a:t>hive </a:t>
            </a:r>
            <a:r>
              <a:rPr lang="ru-RU" dirty="0" smtClean="0"/>
              <a:t>таблиц, </a:t>
            </a:r>
            <a:r>
              <a:rPr lang="en-US" dirty="0" err="1" smtClean="0"/>
              <a:t>json</a:t>
            </a:r>
            <a:r>
              <a:rPr lang="en-US" dirty="0" smtClean="0"/>
              <a:t> </a:t>
            </a:r>
            <a:r>
              <a:rPr lang="ru-RU" dirty="0" smtClean="0"/>
              <a:t>подобных файлов, обычных </a:t>
            </a:r>
            <a:r>
              <a:rPr lang="en-US" dirty="0" smtClean="0"/>
              <a:t>RDD, </a:t>
            </a:r>
            <a:r>
              <a:rPr lang="ru-RU" dirty="0" smtClean="0"/>
              <a:t>внешних баз данных, и из всего имеющего структуру</a:t>
            </a:r>
          </a:p>
          <a:p>
            <a:r>
              <a:rPr lang="ru-RU" dirty="0" smtClean="0"/>
              <a:t>Имеет очень широкий </a:t>
            </a:r>
            <a:r>
              <a:rPr lang="en-US" dirty="0" smtClean="0"/>
              <a:t>DSL</a:t>
            </a:r>
            <a:endParaRPr lang="ru-RU" dirty="0" smtClean="0"/>
          </a:p>
          <a:p>
            <a:r>
              <a:rPr lang="en-US" dirty="0" smtClean="0"/>
              <a:t>C</a:t>
            </a:r>
            <a:r>
              <a:rPr lang="ru-RU" dirty="0" smtClean="0"/>
              <a:t>вязан с </a:t>
            </a:r>
            <a:r>
              <a:rPr lang="en-US" dirty="0" err="1" smtClean="0"/>
              <a:t>SqlContext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550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25625"/>
            <a:ext cx="10515600" cy="1325563"/>
          </a:xfrm>
        </p:spPr>
        <p:txBody>
          <a:bodyPr>
            <a:noAutofit/>
          </a:bodyPr>
          <a:lstStyle/>
          <a:p>
            <a:r>
              <a:rPr lang="en-US" sz="16600" b="1" dirty="0" smtClean="0"/>
              <a:t>Data locality</a:t>
            </a:r>
            <a:endParaRPr lang="en-US" sz="166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45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Dataframes</a:t>
            </a:r>
            <a:r>
              <a:rPr lang="en-US" dirty="0" smtClean="0"/>
              <a:t> methods and functions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 smtClean="0"/>
              <a:t>Agg</a:t>
            </a:r>
            <a:r>
              <a:rPr lang="en-US" dirty="0" smtClean="0"/>
              <a:t>, columns, count, distinct, drop, </a:t>
            </a:r>
            <a:r>
              <a:rPr lang="en-US" dirty="0" err="1" smtClean="0"/>
              <a:t>dropDuplicates</a:t>
            </a:r>
            <a:r>
              <a:rPr lang="en-US" dirty="0" smtClean="0"/>
              <a:t>, filter</a:t>
            </a:r>
          </a:p>
          <a:p>
            <a:pPr marL="0" indent="0">
              <a:buNone/>
            </a:pPr>
            <a:r>
              <a:rPr lang="en-US" dirty="0" err="1" smtClean="0"/>
              <a:t>groupBy</a:t>
            </a:r>
            <a:r>
              <a:rPr lang="en-US" dirty="0" smtClean="0"/>
              <a:t>, </a:t>
            </a:r>
            <a:r>
              <a:rPr lang="en-US" dirty="0" err="1" smtClean="0"/>
              <a:t>orderBy</a:t>
            </a:r>
            <a:r>
              <a:rPr lang="en-US" dirty="0" smtClean="0"/>
              <a:t>, </a:t>
            </a:r>
            <a:r>
              <a:rPr lang="en-US" dirty="0" err="1" smtClean="0"/>
              <a:t>registerTable</a:t>
            </a:r>
            <a:r>
              <a:rPr lang="en-US" dirty="0" smtClean="0"/>
              <a:t>, schema, show, select, where, </a:t>
            </a:r>
            <a:r>
              <a:rPr lang="en-US" dirty="0" err="1" smtClean="0"/>
              <a:t>withColumn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41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Немного методов </a:t>
            </a:r>
            <a:r>
              <a:rPr lang="ru-RU" dirty="0" err="1" smtClean="0"/>
              <a:t>Датафрэймов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 smtClean="0"/>
              <a:t>Agg</a:t>
            </a:r>
            <a:r>
              <a:rPr lang="en-US" dirty="0" smtClean="0"/>
              <a:t>, columns, count, distinct, drop, </a:t>
            </a:r>
            <a:r>
              <a:rPr lang="en-US" dirty="0" err="1" smtClean="0"/>
              <a:t>dropDuplicates</a:t>
            </a:r>
            <a:r>
              <a:rPr lang="en-US" dirty="0" smtClean="0"/>
              <a:t>, filter</a:t>
            </a:r>
          </a:p>
          <a:p>
            <a:pPr marL="0" indent="0">
              <a:buNone/>
            </a:pPr>
            <a:r>
              <a:rPr lang="en-US" dirty="0" err="1" smtClean="0"/>
              <a:t>groupBy</a:t>
            </a:r>
            <a:r>
              <a:rPr lang="en-US" dirty="0" smtClean="0"/>
              <a:t>, </a:t>
            </a:r>
            <a:r>
              <a:rPr lang="en-US" dirty="0" err="1" smtClean="0"/>
              <a:t>orderBy</a:t>
            </a:r>
            <a:r>
              <a:rPr lang="en-US" dirty="0" smtClean="0"/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registerTable</a:t>
            </a:r>
            <a:r>
              <a:rPr lang="en-US" dirty="0" smtClean="0"/>
              <a:t>, schema, show, select, where, </a:t>
            </a:r>
            <a:r>
              <a:rPr lang="en-US" dirty="0" err="1" smtClean="0"/>
              <a:t>withColumn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84048" y="3790306"/>
            <a:ext cx="11569193" cy="20313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dataFrame.registerTempTable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kumimoji="0" lang="en-US" altLang="en-US" sz="1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finalMap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DataFrame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frame = </a:t>
            </a:r>
            <a:r>
              <a:rPr kumimoji="0" lang="en-US" altLang="en-US" sz="1400" b="1" i="0" u="none" strike="noStrike" cap="none" normalizeH="0" baseline="0" dirty="0" err="1" smtClean="0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sqlContext</a:t>
            </a:r>
            <a:r>
              <a:rPr kumimoji="0" lang="en-US" altLang="en-US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.sql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"select </a:t>
            </a:r>
            <a:r>
              <a:rPr kumimoji="0" lang="en-US" altLang="en-US" sz="14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cl_id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kumimoji="0" lang="en-US" altLang="en-US" sz="14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cl_grp_id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kumimoji="0" lang="en-US" altLang="en-US" sz="14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dk_org_snw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kumimoji="0" lang="en-US" altLang="en-US" sz="14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dk_org_hnw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400" b="1" dirty="0" smtClean="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</a:t>
            </a:r>
            <a:r>
              <a:rPr kumimoji="0" lang="en-US" altLang="en-US" sz="14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dk_org_cnp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kumimoji="0" lang="en-US" altLang="en-US" sz="14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dk_dir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kumimoji="0" lang="en-US" altLang="en-US" sz="14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dk_dat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DK_TIM_HR as </a:t>
            </a:r>
            <a:r>
              <a:rPr kumimoji="0" lang="en-US" altLang="en-US" sz="14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dk_tim_hr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kumimoji="0" lang="en-US" altLang="en-US" sz="14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dk_spe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kumimoji="0" lang="en-US" altLang="en-US" sz="14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dk_sgt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kumimoji="0" lang="en-US" altLang="en-US" sz="14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dk_pet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kumimoji="0" lang="en-US" altLang="en-US" sz="14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dk_sgs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kumimoji="0" lang="en-US" altLang="en-US" sz="14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dk_sbp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\n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 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b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"SUM(</a:t>
            </a:r>
            <a:r>
              <a:rPr kumimoji="0" lang="en-US" altLang="en-US" sz="14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slu_atpt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kumimoji="0" lang="en-US" altLang="en-US" sz="14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slu_atpt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SUM(</a:t>
            </a:r>
            <a:r>
              <a:rPr kumimoji="0" lang="en-US" altLang="en-US" sz="14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slu_succ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kumimoji="0" lang="en-US" altLang="en-US" sz="14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slu_succ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SUM(</a:t>
            </a:r>
            <a:r>
              <a:rPr kumimoji="0" lang="en-US" altLang="en-US" sz="14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slu_fail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kumimoji="0" lang="en-US" altLang="en-US" sz="14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slu_fail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SUM(</a:t>
            </a:r>
            <a:r>
              <a:rPr kumimoji="0" lang="en-US" altLang="en-US" sz="14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slu_dly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kumimoji="0" lang="en-US" altLang="en-US" sz="14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slu_dly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\n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 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b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"FROM </a:t>
            </a:r>
            <a:r>
              <a:rPr kumimoji="0" lang="en-US" altLang="en-US" sz="1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finalMap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 join </a:t>
            </a:r>
            <a:r>
              <a:rPr kumimoji="0" lang="en-US" altLang="en-US" sz="14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tdtim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t on </a:t>
            </a:r>
            <a:r>
              <a:rPr kumimoji="0" lang="en-US" altLang="en-US" sz="14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f.dk_tim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kumimoji="0" lang="en-US" altLang="en-US" sz="14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t.DK_TIM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\n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 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b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"WHERE </a:t>
            </a:r>
            <a:r>
              <a:rPr kumimoji="0" lang="en-US" altLang="en-US" sz="14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dk_pet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IN (1, 4)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\n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 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b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"group by </a:t>
            </a:r>
            <a:r>
              <a:rPr kumimoji="0" lang="en-US" altLang="en-US" sz="14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cl_id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kumimoji="0" lang="en-US" altLang="en-US" sz="14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cl_grp_id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kumimoji="0" lang="en-US" altLang="en-US" sz="14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dk_org_snw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kumimoji="0" lang="en-US" altLang="en-US" sz="14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dk_org_hnw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kumimoji="0" lang="en-US" altLang="en-US" sz="14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dk_org_cnp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kumimoji="0" lang="en-US" altLang="en-US" sz="14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dk_dir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kumimoji="0" lang="en-US" altLang="en-US" sz="14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dk_dat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DK_TIM_HR,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400" b="1" dirty="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en-US" sz="1400" b="1" dirty="0" smtClean="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altLang="en-US" sz="14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dk_spe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kumimoji="0" lang="en-US" altLang="en-US" sz="14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dk_sgt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kumimoji="0" lang="en-US" altLang="en-US" sz="14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dk_pet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kumimoji="0" lang="en-US" altLang="en-US" sz="14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dk_sgs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kumimoji="0" lang="en-US" altLang="en-US" sz="14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dk_sbp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).</a:t>
            </a:r>
            <a:r>
              <a:rPr kumimoji="0" lang="en-US" altLang="en-US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toDF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  <a:endParaRPr kumimoji="0" lang="en-US" alt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026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056" y="145669"/>
            <a:ext cx="10515600" cy="1325563"/>
          </a:xfrm>
        </p:spPr>
        <p:txBody>
          <a:bodyPr/>
          <a:lstStyle/>
          <a:p>
            <a:pPr algn="ctr"/>
            <a:r>
              <a:rPr lang="ru-RU" dirty="0" smtClean="0"/>
              <a:t>Не говорите ему про </a:t>
            </a:r>
            <a:r>
              <a:rPr lang="en-US" dirty="0" err="1" smtClean="0"/>
              <a:t>SqlContext</a:t>
            </a:r>
            <a:endParaRPr lang="en-US" dirty="0"/>
          </a:p>
        </p:txBody>
      </p:sp>
      <p:pic>
        <p:nvPicPr>
          <p:cNvPr id="3074" name="Picture 2" descr="https://g-a.d-cd.net/e212cu-96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" t="16254" r="11492" b="12508"/>
          <a:stretch/>
        </p:blipFill>
        <p:spPr bwMode="auto">
          <a:xfrm>
            <a:off x="1784604" y="1471232"/>
            <a:ext cx="8604504" cy="528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603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5792" y="-137160"/>
            <a:ext cx="10515600" cy="1325563"/>
          </a:xfrm>
        </p:spPr>
        <p:txBody>
          <a:bodyPr/>
          <a:lstStyle/>
          <a:p>
            <a:r>
              <a:rPr lang="ru-RU" dirty="0" smtClean="0"/>
              <a:t>Почему я не люблю </a:t>
            </a:r>
            <a:r>
              <a:rPr lang="en-US" dirty="0" err="1" smtClean="0"/>
              <a:t>sql</a:t>
            </a:r>
            <a:r>
              <a:rPr lang="en-US" dirty="0" smtClean="0"/>
              <a:t> </a:t>
            </a:r>
            <a:r>
              <a:rPr lang="ru-RU" dirty="0" smtClean="0"/>
              <a:t>нигде</a:t>
            </a:r>
            <a:endParaRPr lang="en-US" dirty="0"/>
          </a:p>
        </p:txBody>
      </p:sp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0" y="1834769"/>
            <a:ext cx="10515600" cy="435133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DataFrame</a:t>
            </a: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dataFrame1 = 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sqlContext</a:t>
            </a:r>
            <a:r>
              <a:rPr kumimoji="0" lang="en-US" altLang="en-US" sz="9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.sql</a:t>
            </a: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"select  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tdmco.CL_ID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as 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cl_id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\n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 </a:t>
            </a: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b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\t\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tmdcl.CL_GRP_ID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as 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cl_grp_id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\n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 </a:t>
            </a: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b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\t\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tdpet.DK_PET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as 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dk_pet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\n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 </a:t>
            </a: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b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\t\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tdsgt.DK_SGT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as 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dk_sgt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\n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 </a:t>
            </a: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b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\t\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tdsgs.DK_SGS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as 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dk_sgs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\n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 </a:t>
            </a: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b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\t\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tddir.DK_DIR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as 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dk_dir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\n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 </a:t>
            </a: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b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\t\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tdorg.DK_ORG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as 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dk_org_cnp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\n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 </a:t>
            </a: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b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\t\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case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when 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data.INBOUND_IND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= 0 then 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tdorg.DK_ORG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when 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data.INBOUND_IND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= 1 then 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tdmco.CL_ID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end as 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dk_org_hnw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\n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 </a:t>
            </a: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b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\t\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case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when 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data.INBOUND_IND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= 1 then 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tdorg.DK_ORG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when 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data.INBOUND_IND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= 0 then 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tdmco.CL_ID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end as 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dk_org_snw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\n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 </a:t>
            </a: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b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\t\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tddat.DK_DAT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as 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dk_dat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\n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 </a:t>
            </a: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b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\t\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tdtim.DK_TIM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as 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dk_tim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\n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 </a:t>
            </a: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b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\t\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cast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(case when spe1.DK_SPE is not null then spe1.DK_SPE when spe2.DK_SPE is not null then spe2.DK_SPE when spe3.DK_SPE is not null then spe3.DK_SPE else 0 end as 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bigint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 as 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dk_spe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\n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 </a:t>
            </a: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b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\t\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cast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(-999 as 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bigint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 as 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dk_sgl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\n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 </a:t>
            </a: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b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\t\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cast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(-999 as 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bigint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 as 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dk_adt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\n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 </a:t>
            </a: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b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\t\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cast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(0 as 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bigint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 as 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dk_sbp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\n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 </a:t>
            </a: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b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\t\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data.IMSI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as 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dd_imsi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\n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 </a:t>
            </a: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b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\t\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MSISDN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as 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dd_msisdn_min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\n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 </a:t>
            </a: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b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\t\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MSC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as 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dd_msc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\n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 </a:t>
            </a: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b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\t\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HLR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as 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dd_hlr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\n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 </a:t>
            </a: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b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\t\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SGSN_GT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as 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dd_sgsn_gt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\n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 </a:t>
            </a: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b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\t\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SGSN_IP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as 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dd_sgsn_ip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\n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 </a:t>
            </a: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b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\t\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cast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(1 as 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bigint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 as 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slu_atpt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\n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 </a:t>
            </a: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b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\t\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cast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(case when 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data.STATUS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= 'OK' then 1 else 0 end as 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bigint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 as 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slu_succ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\n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 </a:t>
            </a: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b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\t\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cast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(case when 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data.STATUS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= 'Reject' then 1 else 0 end as 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bigint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 as 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slu_fail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\n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 </a:t>
            </a: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b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\t\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cast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(((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unix_timestamp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(substring(data.TIME_END,1,19))*1000)+(substring(data.TIME_END,21,3)))-((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unix_timestamp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(substring(data.TIME,1,19))*1000)+(substring(data.TIME,21,3))) as double) as 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slu_dly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\n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 </a:t>
            </a: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b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\t\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data.STATUS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as status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\n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 </a:t>
            </a: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b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\t\t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-- 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first_value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tmdsbsprf.PRF_ID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 OVER (PARTITION BY 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tdmco.CL_ID,data.IMSI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ORDER BY length(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tmdsbsprf.MATCH_STR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desc,tmdsbsprf.MATCH_START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 AS 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sbs_prf_if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\n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 </a:t>
            </a: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b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"from data left join 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tdmco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on (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data.OWNER_CODE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tdmco.MCO_TAP_CD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\n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 </a:t>
            </a: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b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"left join 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tmdcl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on (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tdmco.CL_ID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tmdcl.CL_ID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\n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 </a:t>
            </a: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b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"left join 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tdpet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on (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data.OPCODE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tdpet.PET_CD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\n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 </a:t>
            </a: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b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"left join 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tdsgt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on (case when 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data.OPCODE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= 2 then 'C' when 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data.OPCODE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= 23 then 'P' end = 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tdsgt.SGT_CD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\n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 </a:t>
            </a: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b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"left join 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tdsgs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on (case when 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data.STATUS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= 'OK' then 'S' when 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data.STATUS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= 'Reject' then 'F' end = 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tdsgs.SGS_CD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\n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 </a:t>
            </a: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b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"left join 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tddir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on (case when 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data.INBOUND_IND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= 0 then 'V' when 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data.INBOUND_IND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= 1 then 'O' end = 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tddir.DIR_CD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\n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 </a:t>
            </a: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b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"left join 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tdorg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on (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data.OP_ID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tdorg.ORG_TAP_CD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\n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 </a:t>
            </a: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b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"left join 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tddat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on (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to_date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data.TIME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 = 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to_date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(tddat.DAT))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\n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 </a:t>
            </a: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b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"left join 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tdtim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on (substring(data.TIME,12,8) = 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tdtim.TIM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\n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 </a:t>
            </a: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b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"left join 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tdspe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as spe1 on (case when 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data.STATUS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= 'Reject' and 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data.MAP_ERR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is null and TCAP_ERR is null then 255 end = spe1.SPE_CD and spe1.SPE_CAT = 'MAP')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\n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 </a:t>
            </a: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b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"left join 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tdspe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as spe2 on (case when 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data.TCAP_ERR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is null or (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data.MAP_ERR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is not null and 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data.TCAP_ERR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is not null) then 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data.MAP_ERR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end = spe2.SPE_CD and spe2.SPE_CAT = 'MAP')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\n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 </a:t>
            </a: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b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"left join 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tdspe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as spe3 on (case when 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data.MAP_ERR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is null and 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data.TCAP_ERR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is not null then 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data.TCAP_ERR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end = spe3.SPE_CD and spe3.SPE_CAT = 'TCAP')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\n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 </a:t>
            </a: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b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"-- left join 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tmdsbsprf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on (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tdmco.CL_ID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tmdsbsprf.org_tech_id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and SUBSTR(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data.IMSI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tmdsbsprf.MATCH_START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LENGTH(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tmdsbsprf.MATCH_STR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)) = 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tmdsbsprf.MATCH_STR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and 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to_date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data.TIME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 between 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to_date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tmdsbsprf.VLD_FROM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 and 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to_date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kumimoji="0" lang="en-US" altLang="en-US" sz="9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tmdsbsprf.VLD_TO</a:t>
            </a:r>
            <a:r>
              <a:rPr kumimoji="0" lang="en-US" altLang="en-US" sz="9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))"</a:t>
            </a: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).</a:t>
            </a:r>
            <a:r>
              <a:rPr kumimoji="0" lang="en-US" altLang="en-US" sz="9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toDF</a:t>
            </a: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  <a:b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67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Dataframes</a:t>
            </a:r>
            <a:r>
              <a:rPr lang="en-US" dirty="0" smtClean="0"/>
              <a:t> methods and functions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abs, cos, </a:t>
            </a:r>
            <a:r>
              <a:rPr lang="en-US" dirty="0" err="1" smtClean="0"/>
              <a:t>asin</a:t>
            </a:r>
            <a:r>
              <a:rPr lang="en-US" dirty="0" smtClean="0"/>
              <a:t>, </a:t>
            </a:r>
            <a:r>
              <a:rPr lang="en-US" dirty="0" err="1" smtClean="0"/>
              <a:t>isnull</a:t>
            </a:r>
            <a:r>
              <a:rPr lang="en-US" dirty="0" smtClean="0"/>
              <a:t>, not, rand, </a:t>
            </a:r>
            <a:r>
              <a:rPr lang="en-US" dirty="0" err="1" smtClean="0"/>
              <a:t>sqrt</a:t>
            </a:r>
            <a:r>
              <a:rPr lang="en-US" dirty="0" smtClean="0"/>
              <a:t>, when, expr, bin, </a:t>
            </a:r>
            <a:r>
              <a:rPr lang="en-US" dirty="0" err="1" smtClean="0"/>
              <a:t>atan</a:t>
            </a:r>
            <a:r>
              <a:rPr lang="en-US" dirty="0" smtClean="0"/>
              <a:t>, ceil, floor, factorial, greatest, least, log, log10, pow, round, sin, </a:t>
            </a:r>
            <a:r>
              <a:rPr lang="en-US" dirty="0" err="1" smtClean="0"/>
              <a:t>toDegrees</a:t>
            </a:r>
            <a:r>
              <a:rPr lang="en-US" dirty="0" smtClean="0"/>
              <a:t>, </a:t>
            </a:r>
            <a:r>
              <a:rPr lang="en-US" dirty="0" err="1" smtClean="0"/>
              <a:t>toRadians</a:t>
            </a:r>
            <a:r>
              <a:rPr lang="en-US" dirty="0" smtClean="0"/>
              <a:t>, md5, </a:t>
            </a:r>
            <a:r>
              <a:rPr lang="en-US" dirty="0" err="1" smtClean="0"/>
              <a:t>ascii</a:t>
            </a:r>
            <a:r>
              <a:rPr lang="en-US" dirty="0" smtClean="0"/>
              <a:t>, base64, </a:t>
            </a:r>
            <a:r>
              <a:rPr lang="en-US" dirty="0" err="1" smtClean="0"/>
              <a:t>concat</a:t>
            </a:r>
            <a:r>
              <a:rPr lang="en-US" dirty="0" smtClean="0"/>
              <a:t>, length, lower, </a:t>
            </a:r>
            <a:r>
              <a:rPr lang="en-US" dirty="0" err="1" smtClean="0"/>
              <a:t>ltrim</a:t>
            </a:r>
            <a:r>
              <a:rPr lang="en-US" dirty="0" smtClean="0"/>
              <a:t>, unbase64, repeat, reverse, split, substring, trim, upper, </a:t>
            </a:r>
            <a:r>
              <a:rPr lang="en-US" dirty="0" err="1" smtClean="0"/>
              <a:t>datediff</a:t>
            </a:r>
            <a:r>
              <a:rPr lang="en-US" dirty="0" smtClean="0"/>
              <a:t>, year, month, hour, </a:t>
            </a:r>
            <a:r>
              <a:rPr lang="en-US" dirty="0" err="1" smtClean="0"/>
              <a:t>last_day</a:t>
            </a:r>
            <a:r>
              <a:rPr lang="en-US" dirty="0" smtClean="0"/>
              <a:t>, </a:t>
            </a:r>
            <a:r>
              <a:rPr lang="en-US" dirty="0" err="1" smtClean="0"/>
              <a:t>next_day</a:t>
            </a:r>
            <a:r>
              <a:rPr lang="en-US" dirty="0" smtClean="0"/>
              <a:t>, </a:t>
            </a:r>
            <a:r>
              <a:rPr lang="en-US" dirty="0" err="1" smtClean="0"/>
              <a:t>dayofmonth</a:t>
            </a:r>
            <a:r>
              <a:rPr lang="en-US" dirty="0" smtClean="0"/>
              <a:t>, explode, </a:t>
            </a:r>
            <a:r>
              <a:rPr lang="en-US" dirty="0" err="1" smtClean="0"/>
              <a:t>udf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94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Dataframes</a:t>
            </a:r>
            <a:r>
              <a:rPr lang="en-US" dirty="0" smtClean="0"/>
              <a:t> methods and functions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abs, cos, </a:t>
            </a:r>
            <a:r>
              <a:rPr lang="en-US" dirty="0" err="1" smtClean="0"/>
              <a:t>asin</a:t>
            </a:r>
            <a:r>
              <a:rPr lang="en-US" dirty="0" smtClean="0"/>
              <a:t>, </a:t>
            </a:r>
            <a:r>
              <a:rPr lang="en-US" dirty="0" err="1" smtClean="0"/>
              <a:t>isnull</a:t>
            </a:r>
            <a:r>
              <a:rPr lang="en-US" dirty="0" smtClean="0"/>
              <a:t>, not, rand, </a:t>
            </a:r>
            <a:r>
              <a:rPr lang="en-US" dirty="0" err="1" smtClean="0"/>
              <a:t>sqrt</a:t>
            </a:r>
            <a:r>
              <a:rPr lang="en-US" dirty="0" smtClean="0"/>
              <a:t>, when, expr, bin, </a:t>
            </a:r>
            <a:r>
              <a:rPr lang="en-US" dirty="0" err="1" smtClean="0"/>
              <a:t>atan</a:t>
            </a:r>
            <a:r>
              <a:rPr lang="en-US" dirty="0" smtClean="0"/>
              <a:t>, ceil, floor, factorial, greatest, least, log, log10, pow, round, sin, </a:t>
            </a:r>
            <a:r>
              <a:rPr lang="en-US" dirty="0" err="1" smtClean="0"/>
              <a:t>toDegrees</a:t>
            </a:r>
            <a:r>
              <a:rPr lang="en-US" dirty="0" smtClean="0"/>
              <a:t>, </a:t>
            </a:r>
            <a:r>
              <a:rPr lang="en-US" dirty="0" err="1" smtClean="0"/>
              <a:t>toRadians</a:t>
            </a:r>
            <a:r>
              <a:rPr lang="en-US" dirty="0" smtClean="0"/>
              <a:t>, md5, </a:t>
            </a:r>
            <a:r>
              <a:rPr lang="en-US" dirty="0" err="1" smtClean="0"/>
              <a:t>ascii</a:t>
            </a:r>
            <a:r>
              <a:rPr lang="en-US" dirty="0" smtClean="0"/>
              <a:t>, base64, </a:t>
            </a:r>
            <a:r>
              <a:rPr lang="en-US" dirty="0" err="1" smtClean="0"/>
              <a:t>concat</a:t>
            </a:r>
            <a:r>
              <a:rPr lang="en-US" dirty="0" smtClean="0"/>
              <a:t>, length, lower, </a:t>
            </a:r>
            <a:r>
              <a:rPr lang="en-US" dirty="0" err="1" smtClean="0"/>
              <a:t>ltrim</a:t>
            </a:r>
            <a:r>
              <a:rPr lang="en-US" dirty="0" smtClean="0"/>
              <a:t>, unbase64, repeat, reverse, split, substring, trim, upper, </a:t>
            </a:r>
            <a:r>
              <a:rPr lang="en-US" dirty="0" err="1" smtClean="0"/>
              <a:t>datediff</a:t>
            </a:r>
            <a:r>
              <a:rPr lang="en-US" dirty="0" smtClean="0"/>
              <a:t>, year, month, hour, </a:t>
            </a:r>
            <a:r>
              <a:rPr lang="en-US" dirty="0" err="1" smtClean="0"/>
              <a:t>last_day</a:t>
            </a:r>
            <a:r>
              <a:rPr lang="en-US" dirty="0" smtClean="0"/>
              <a:t>, </a:t>
            </a:r>
            <a:r>
              <a:rPr lang="en-US" dirty="0" err="1" smtClean="0"/>
              <a:t>next_day</a:t>
            </a:r>
            <a:r>
              <a:rPr lang="en-US" dirty="0" smtClean="0"/>
              <a:t>, </a:t>
            </a:r>
            <a:r>
              <a:rPr lang="en-US" dirty="0" err="1" smtClean="0"/>
              <a:t>dayofmonth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FF0000"/>
                </a:solidFill>
              </a:rPr>
              <a:t>explode</a:t>
            </a:r>
            <a:r>
              <a:rPr lang="en-US" dirty="0" smtClean="0"/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udf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11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mage result for горлум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181" y="0"/>
            <a:ext cx="9781564" cy="704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863" y="5018219"/>
            <a:ext cx="10515600" cy="1325563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Код покажешь?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10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Миф четвёртый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lvl="1">
              <a:spcBef>
                <a:spcPts val="1000"/>
              </a:spcBef>
            </a:pPr>
            <a:r>
              <a:rPr lang="ru-RU" dirty="0" err="1"/>
              <a:t>Датафрэймы</a:t>
            </a:r>
            <a:r>
              <a:rPr lang="ru-RU" dirty="0"/>
              <a:t> можно использовать только для файлов со схемой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28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Функций много, но если надо свою?</a:t>
            </a:r>
            <a:endParaRPr lang="en-US" dirty="0"/>
          </a:p>
        </p:txBody>
      </p:sp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838200" y="2170026"/>
            <a:ext cx="7590539" cy="366254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8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@Component</a:t>
            </a:r>
            <a:b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8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public class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GarbageFilter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implements 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UDF1&lt;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String,Boolean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 {</a:t>
            </a:r>
            <a:b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8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@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8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AutowireBroadcast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private 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Broadcast&lt;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UserConfig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 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userConfig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b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public 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String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udfName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(){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return 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notGarbage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;}</a:t>
            </a:r>
            <a:b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8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@Override</a:t>
            </a:r>
            <a:b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8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8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public 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Boolean call(String word) 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throws 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Exception {</a:t>
            </a:r>
            <a:b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return 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! 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userConfig</a:t>
            </a:r>
            <a:r>
              <a:rPr lang="en-US" altLang="en-US" sz="16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.value</a:t>
            </a:r>
            <a:r>
              <a:rPr lang="en-US" altLang="en-US" sz="16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().</a:t>
            </a:r>
            <a:r>
              <a:rPr lang="en-US" altLang="en-US" sz="1600" b="1" dirty="0" err="1">
                <a:solidFill>
                  <a:srgbClr val="660E7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garbage</a:t>
            </a:r>
            <a:r>
              <a:rPr lang="en-US" altLang="en-US" sz="16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contains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(word);</a:t>
            </a:r>
            <a:b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  <a:b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b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383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 пользоваться </a:t>
            </a:r>
            <a:r>
              <a:rPr lang="en-US" dirty="0" smtClean="0"/>
              <a:t>UDF </a:t>
            </a:r>
            <a:r>
              <a:rPr lang="ru-RU" dirty="0" smtClean="0"/>
              <a:t>функциями?</a:t>
            </a:r>
            <a:endParaRPr lang="en-US" dirty="0"/>
          </a:p>
        </p:txBody>
      </p:sp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409832" y="1761393"/>
            <a:ext cx="11569193" cy="375487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8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@Service</a:t>
            </a:r>
            <a:b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8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public class </a:t>
            </a:r>
            <a:r>
              <a:rPr kumimoji="0" lang="en-US" altLang="en-US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PopularWordsResolverWithUDF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{</a:t>
            </a:r>
            <a:b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8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@</a:t>
            </a:r>
            <a:r>
              <a:rPr kumimoji="0" lang="en-US" altLang="en-US" sz="1400" b="0" i="0" u="none" strike="noStrike" cap="none" normalizeH="0" baseline="0" dirty="0" err="1" smtClean="0">
                <a:ln>
                  <a:noFill/>
                </a:ln>
                <a:solidFill>
                  <a:srgbClr val="8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Autowired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8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8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8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private </a:t>
            </a:r>
            <a:r>
              <a:rPr kumimoji="0" lang="en-US" altLang="en-US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GarbageFilter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altLang="en-US" sz="1400" b="1" i="0" u="none" strike="noStrike" cap="none" normalizeH="0" baseline="0" dirty="0" err="1" smtClean="0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garbageFilter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b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8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@</a:t>
            </a:r>
            <a:r>
              <a:rPr kumimoji="0" lang="en-US" altLang="en-US" sz="1400" b="0" i="0" u="none" strike="noStrike" cap="none" normalizeH="0" baseline="0" dirty="0" err="1" smtClean="0">
                <a:ln>
                  <a:noFill/>
                </a:ln>
                <a:solidFill>
                  <a:srgbClr val="8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Autowired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8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8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8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private </a:t>
            </a:r>
            <a:r>
              <a:rPr kumimoji="0" lang="en-US" altLang="en-US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SQLContext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altLang="en-US" sz="1400" b="1" i="0" u="none" strike="noStrike" cap="none" normalizeH="0" baseline="0" dirty="0" err="1" smtClean="0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sqlContext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b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8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@</a:t>
            </a:r>
            <a:r>
              <a:rPr kumimoji="0" lang="en-US" altLang="en-US" sz="1400" b="0" i="0" u="none" strike="noStrike" cap="none" normalizeH="0" baseline="0" dirty="0" err="1" smtClean="0">
                <a:ln>
                  <a:noFill/>
                </a:ln>
                <a:solidFill>
                  <a:srgbClr val="8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PostConstruct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8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8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8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public void </a:t>
            </a:r>
            <a:r>
              <a:rPr kumimoji="0" lang="en-US" altLang="en-US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registerUdf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(){</a:t>
            </a:r>
            <a:b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kumimoji="0" lang="en-US" altLang="en-US" sz="1400" b="1" i="0" u="none" strike="noStrike" cap="none" normalizeH="0" baseline="0" dirty="0" err="1" smtClean="0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sqlContext</a:t>
            </a:r>
            <a:r>
              <a:rPr kumimoji="0" lang="en-US" altLang="en-US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.udf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().register(</a:t>
            </a:r>
            <a:r>
              <a:rPr kumimoji="0" lang="en-US" altLang="en-US" sz="1400" b="1" i="0" u="none" strike="noStrike" cap="none" normalizeH="0" baseline="0" dirty="0" err="1" smtClean="0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garbageFilter</a:t>
            </a:r>
            <a:r>
              <a:rPr kumimoji="0" lang="en-US" altLang="en-US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.udfName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(),</a:t>
            </a:r>
            <a:r>
              <a:rPr kumimoji="0" lang="en-US" altLang="en-US" sz="1400" b="1" i="0" u="none" strike="noStrike" cap="none" normalizeH="0" baseline="0" dirty="0" err="1" smtClean="0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garbageFilter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kumimoji="0" lang="en-US" altLang="en-US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DataTypes.</a:t>
            </a:r>
            <a:r>
              <a:rPr kumimoji="0" lang="en-US" altLang="en-US" sz="1400" b="1" i="1" u="none" strike="noStrike" cap="none" normalizeH="0" baseline="0" dirty="0" err="1" smtClean="0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BooleanType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b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  <a:b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public 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List&lt;String&gt; </a:t>
            </a:r>
            <a:r>
              <a:rPr kumimoji="0" lang="en-US" altLang="en-US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mostUsedWords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kumimoji="0" lang="en-US" altLang="en-US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DataFrame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altLang="en-US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dataFrame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kumimoji="0" lang="en-US" altLang="en-US" sz="1400" b="1" i="0" u="none" strike="noStrike" cap="none" normalizeH="0" baseline="0" dirty="0" err="1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amount) {</a:t>
            </a:r>
            <a:b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kumimoji="0" lang="en-US" altLang="en-US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DataFrame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sorted = </a:t>
            </a:r>
            <a:r>
              <a:rPr kumimoji="0" lang="en-US" altLang="en-US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dataFrame.withColumn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"words"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kumimoji="0" lang="en-US" altLang="en-US" sz="1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lower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kumimoji="0" lang="en-US" altLang="en-US" sz="1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column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"words"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)))</a:t>
            </a:r>
            <a:endParaRPr kumimoji="0" lang="ru-RU" altLang="en-US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altLang="en-US" sz="14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             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.filter(</a:t>
            </a:r>
            <a:r>
              <a:rPr kumimoji="0" lang="en-US" altLang="en-US" sz="14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callUDF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kumimoji="0" lang="en-US" altLang="en-US" sz="1400" b="1" i="0" u="none" strike="noStrike" cap="none" normalizeH="0" baseline="0" dirty="0" err="1" smtClean="0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garbageFilter</a:t>
            </a:r>
            <a:r>
              <a:rPr kumimoji="0" lang="en-US" altLang="en-US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.udfName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(),</a:t>
            </a:r>
            <a:r>
              <a:rPr kumimoji="0" lang="en-US" altLang="en-US" sz="1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column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"words"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)))…</a:t>
            </a:r>
            <a:endParaRPr kumimoji="0" lang="en-US" alt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135320" y="4155213"/>
            <a:ext cx="911455" cy="2634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5569601" y="4155213"/>
            <a:ext cx="963004" cy="2634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c 6"/>
          <p:cNvSpPr/>
          <p:nvPr/>
        </p:nvSpPr>
        <p:spPr>
          <a:xfrm>
            <a:off x="1985319" y="2800087"/>
            <a:ext cx="5519351" cy="2700000"/>
          </a:xfrm>
          <a:prstGeom prst="arc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8778843" y="5236655"/>
            <a:ext cx="963004" cy="2634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313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24382</TotalTime>
  <Words>1725</Words>
  <Application>Microsoft Office PowerPoint</Application>
  <PresentationFormat>Widescreen</PresentationFormat>
  <Paragraphs>409</Paragraphs>
  <Slides>104</Slides>
  <Notes>4</Notes>
  <HiddenSlides>6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104</vt:i4>
      </vt:variant>
    </vt:vector>
  </HeadingPairs>
  <TitlesOfParts>
    <vt:vector size="113" baseType="lpstr">
      <vt:lpstr>Algerian</vt:lpstr>
      <vt:lpstr>Arial</vt:lpstr>
      <vt:lpstr>Calibri</vt:lpstr>
      <vt:lpstr>Calibri Light</vt:lpstr>
      <vt:lpstr>Courier New</vt:lpstr>
      <vt:lpstr>Impact</vt:lpstr>
      <vt:lpstr>Tahoma</vt:lpstr>
      <vt:lpstr>Times New Roman</vt:lpstr>
      <vt:lpstr>Office Theme</vt:lpstr>
      <vt:lpstr>Мифы о Спарке</vt:lpstr>
      <vt:lpstr>О себе</vt:lpstr>
      <vt:lpstr>Опровержение мифов</vt:lpstr>
      <vt:lpstr>Главный миф: </vt:lpstr>
      <vt:lpstr>Pink Floyd это вам не Бритни Спирс или Кэтти Пери</vt:lpstr>
      <vt:lpstr>Миф первый о Spark-e и Hadoop-e</vt:lpstr>
      <vt:lpstr>Что вообще мы знаем про Hadoop</vt:lpstr>
      <vt:lpstr>Говно ваш Hadoop</vt:lpstr>
      <vt:lpstr>Data locality</vt:lpstr>
      <vt:lpstr>PowerPoint Presentation</vt:lpstr>
      <vt:lpstr>Говно ваш Hadoop</vt:lpstr>
      <vt:lpstr>Да да, это тот же человек</vt:lpstr>
      <vt:lpstr>И при чём тут Hadoop?</vt:lpstr>
      <vt:lpstr>Spark</vt:lpstr>
      <vt:lpstr>Как оно работает на кластере</vt:lpstr>
      <vt:lpstr>PowerPoint Presentation</vt:lpstr>
      <vt:lpstr>Что в данном контексте значит Driver</vt:lpstr>
      <vt:lpstr>Cluster manager</vt:lpstr>
      <vt:lpstr>Spark with yarn</vt:lpstr>
      <vt:lpstr>RDD </vt:lpstr>
      <vt:lpstr>Как можно получить RDD?</vt:lpstr>
      <vt:lpstr>PowerPoint Presentation</vt:lpstr>
      <vt:lpstr>Из памяти</vt:lpstr>
      <vt:lpstr>А что это за sc?</vt:lpstr>
      <vt:lpstr>Spark Context локально и продакшн</vt:lpstr>
      <vt:lpstr>Transformations</vt:lpstr>
      <vt:lpstr>Actions</vt:lpstr>
      <vt:lpstr>Rdd flow</vt:lpstr>
      <vt:lpstr>Performance trouble</vt:lpstr>
      <vt:lpstr>Performance trouble</vt:lpstr>
      <vt:lpstr>Что бы мы сделали в стримах?</vt:lpstr>
      <vt:lpstr>                             тоже так пробовали</vt:lpstr>
      <vt:lpstr>Что умеет Spark</vt:lpstr>
      <vt:lpstr>На чём будем писать?</vt:lpstr>
      <vt:lpstr>Что думает о Скале обычный Java developer</vt:lpstr>
      <vt:lpstr>продвинутый</vt:lpstr>
      <vt:lpstr>PowerPoint Presentation</vt:lpstr>
      <vt:lpstr>PowerPoint Presentation</vt:lpstr>
      <vt:lpstr>PowerPoint Presentation</vt:lpstr>
      <vt:lpstr>Миф второй – Spark надо писать на Скале</vt:lpstr>
      <vt:lpstr>Миф второй – Spark надо писать на Скале</vt:lpstr>
      <vt:lpstr>Миф второй – Spark надо писать на Скале</vt:lpstr>
      <vt:lpstr>Миф второй – Spark надо писать на Скале</vt:lpstr>
      <vt:lpstr>Миф второй – Spark надо писать на Скале</vt:lpstr>
      <vt:lpstr>Миф второй – Spark надо писать на Скале</vt:lpstr>
      <vt:lpstr>Миф второй – Spark надо писать на Скале</vt:lpstr>
      <vt:lpstr>Миф второй – Spark надо писать на Скале</vt:lpstr>
      <vt:lpstr>Чем будем крыть?</vt:lpstr>
      <vt:lpstr>     Главная проблема цитат в интернете в том, что люди слепо верят в их подлинность  В. И. Ленин</vt:lpstr>
      <vt:lpstr>Выписка из последнего API</vt:lpstr>
      <vt:lpstr>Миф третий</vt:lpstr>
      <vt:lpstr>Код покажешь?</vt:lpstr>
      <vt:lpstr>Shared data</vt:lpstr>
      <vt:lpstr>Пример</vt:lpstr>
      <vt:lpstr>Пример</vt:lpstr>
      <vt:lpstr>Пример</vt:lpstr>
      <vt:lpstr>Пример</vt:lpstr>
      <vt:lpstr>Пример</vt:lpstr>
      <vt:lpstr>Это не эффективно</vt:lpstr>
      <vt:lpstr>Broadcast</vt:lpstr>
      <vt:lpstr>А в чём проблема?</vt:lpstr>
      <vt:lpstr>PowerPoint Presentation</vt:lpstr>
      <vt:lpstr>PowerPoint Presentation</vt:lpstr>
      <vt:lpstr>Не убедил</vt:lpstr>
      <vt:lpstr>PowerPoint Presentation</vt:lpstr>
      <vt:lpstr>Не убедил</vt:lpstr>
      <vt:lpstr>PowerPoint Presentation</vt:lpstr>
      <vt:lpstr>Не убедил</vt:lpstr>
      <vt:lpstr>PowerPoint Presentation</vt:lpstr>
      <vt:lpstr>Не убедил</vt:lpstr>
      <vt:lpstr>PowerPoint Presentation</vt:lpstr>
      <vt:lpstr>Не убедил</vt:lpstr>
      <vt:lpstr>PowerPoint Presentation</vt:lpstr>
      <vt:lpstr>Убедил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Ты сейчас опять будешь рассказывать про BeanPostProcessor-ы?</vt:lpstr>
      <vt:lpstr>Ты сейчас опять будешь рассказывать про BeanPostProcessor-ы?</vt:lpstr>
      <vt:lpstr>Сравнение синтаксиса</vt:lpstr>
      <vt:lpstr>Сравнение синтаксиса</vt:lpstr>
      <vt:lpstr>PowerPoint Presentation</vt:lpstr>
      <vt:lpstr>PowerPoint Presentation</vt:lpstr>
      <vt:lpstr>Чем будем крыть?</vt:lpstr>
      <vt:lpstr>Чем будем крыть?</vt:lpstr>
      <vt:lpstr>Dataframes – since 1.3</vt:lpstr>
      <vt:lpstr>Dataframes methods and functions</vt:lpstr>
      <vt:lpstr>Немного методов Датафрэймов</vt:lpstr>
      <vt:lpstr>Не говорите ему про SqlContext</vt:lpstr>
      <vt:lpstr>Почему я не люблю sql нигде</vt:lpstr>
      <vt:lpstr>Dataframes methods and functions</vt:lpstr>
      <vt:lpstr>Dataframes methods and functions</vt:lpstr>
      <vt:lpstr>Код покажешь?</vt:lpstr>
      <vt:lpstr>Миф четвёртый </vt:lpstr>
      <vt:lpstr>Функций много, но если надо свою?</vt:lpstr>
      <vt:lpstr>Как пользоваться UDF функциями?</vt:lpstr>
      <vt:lpstr>Итоги и выводы</vt:lpstr>
      <vt:lpstr>Pink Floyd не попса!!!</vt:lpstr>
      <vt:lpstr>Спасибо Баруху и Егору за предоставленные фото</vt:lpstr>
      <vt:lpstr>Спасибо моей дочке за предоставленные тексты песен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Мифы о Спарке</dc:title>
  <dc:creator>Evegeny</dc:creator>
  <cp:lastModifiedBy>Evegeny</cp:lastModifiedBy>
  <cp:revision>138</cp:revision>
  <dcterms:created xsi:type="dcterms:W3CDTF">2016-04-12T13:06:27Z</dcterms:created>
  <dcterms:modified xsi:type="dcterms:W3CDTF">2016-10-14T12:24:13Z</dcterms:modified>
</cp:coreProperties>
</file>